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83" r:id="rId6"/>
    <p:sldId id="262" r:id="rId7"/>
    <p:sldId id="265" r:id="rId8"/>
    <p:sldId id="259" r:id="rId9"/>
    <p:sldId id="274" r:id="rId10"/>
    <p:sldId id="294" r:id="rId11"/>
    <p:sldId id="308" r:id="rId12"/>
    <p:sldId id="261" r:id="rId13"/>
    <p:sldId id="260" r:id="rId14"/>
    <p:sldId id="263" r:id="rId15"/>
    <p:sldId id="299" r:id="rId16"/>
    <p:sldId id="267" r:id="rId17"/>
    <p:sldId id="317" r:id="rId18"/>
    <p:sldId id="268" r:id="rId19"/>
    <p:sldId id="269" r:id="rId20"/>
    <p:sldId id="295" r:id="rId21"/>
    <p:sldId id="307" r:id="rId22"/>
    <p:sldId id="278" r:id="rId23"/>
    <p:sldId id="270" r:id="rId24"/>
    <p:sldId id="309" r:id="rId25"/>
    <p:sldId id="271" r:id="rId26"/>
    <p:sldId id="272" r:id="rId27"/>
    <p:sldId id="293" r:id="rId28"/>
    <p:sldId id="273" r:id="rId29"/>
    <p:sldId id="316" r:id="rId30"/>
    <p:sldId id="275" r:id="rId31"/>
    <p:sldId id="311" r:id="rId32"/>
    <p:sldId id="292" r:id="rId33"/>
    <p:sldId id="315" r:id="rId34"/>
    <p:sldId id="282" r:id="rId35"/>
    <p:sldId id="276" r:id="rId36"/>
    <p:sldId id="279" r:id="rId37"/>
    <p:sldId id="280" r:id="rId38"/>
    <p:sldId id="277" r:id="rId39"/>
    <p:sldId id="298" r:id="rId40"/>
    <p:sldId id="310" r:id="rId41"/>
    <p:sldId id="319" r:id="rId42"/>
    <p:sldId id="281" r:id="rId43"/>
    <p:sldId id="314" r:id="rId44"/>
    <p:sldId id="320" r:id="rId45"/>
    <p:sldId id="289" r:id="rId46"/>
    <p:sldId id="313" r:id="rId47"/>
    <p:sldId id="287" r:id="rId48"/>
    <p:sldId id="318" r:id="rId49"/>
    <p:sldId id="288" r:id="rId50"/>
    <p:sldId id="302" r:id="rId51"/>
    <p:sldId id="301" r:id="rId52"/>
    <p:sldId id="312" r:id="rId53"/>
    <p:sldId id="303" r:id="rId54"/>
    <p:sldId id="304" r:id="rId55"/>
    <p:sldId id="305" r:id="rId56"/>
    <p:sldId id="306" r:id="rId57"/>
    <p:sldId id="285" r:id="rId58"/>
    <p:sldId id="286" r:id="rId59"/>
    <p:sldId id="291" r:id="rId60"/>
    <p:sldId id="284" r:id="rId61"/>
    <p:sldId id="30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465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3000">
              <a:srgbClr val="FFFF00">
                <a:alpha val="8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55FE-6F73-4F66-AFFF-867F2E33A1A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1A0A-EBF4-49A2-9803-ECA3555D0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3.jpe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jpe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4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5" Type="http://schemas.openxmlformats.org/officeDocument/2006/relationships/image" Target="../media/image1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6.gif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8.png"/><Relationship Id="rId5" Type="http://schemas.openxmlformats.org/officeDocument/2006/relationships/image" Target="../media/image47.jpe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1.gif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72.pn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76.jpeg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jpeg"/><Relationship Id="rId3" Type="http://schemas.openxmlformats.org/officeDocument/2006/relationships/image" Target="../media/image81.gif"/><Relationship Id="rId7" Type="http://schemas.openxmlformats.org/officeDocument/2006/relationships/image" Target="../media/image84.jpeg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3.png"/><Relationship Id="rId5" Type="http://schemas.openxmlformats.org/officeDocument/2006/relationships/image" Target="../media/image82.png"/><Relationship Id="rId15" Type="http://schemas.openxmlformats.org/officeDocument/2006/relationships/image" Target="../media/image90.jpeg"/><Relationship Id="rId10" Type="http://schemas.openxmlformats.org/officeDocument/2006/relationships/image" Target="../media/image87.jpeg"/><Relationship Id="rId4" Type="http://schemas.openxmlformats.org/officeDocument/2006/relationships/image" Target="../media/image63.png"/><Relationship Id="rId9" Type="http://schemas.openxmlformats.org/officeDocument/2006/relationships/image" Target="../media/image86.png"/><Relationship Id="rId1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16.gif"/><Relationship Id="rId3" Type="http://schemas.openxmlformats.org/officeDocument/2006/relationships/image" Target="../media/image79.png"/><Relationship Id="rId7" Type="http://schemas.openxmlformats.org/officeDocument/2006/relationships/image" Target="../media/image68.png"/><Relationship Id="rId12" Type="http://schemas.openxmlformats.org/officeDocument/2006/relationships/image" Target="../media/image9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7.jpeg"/><Relationship Id="rId5" Type="http://schemas.openxmlformats.org/officeDocument/2006/relationships/image" Target="../media/image92.png"/><Relationship Id="rId10" Type="http://schemas.openxmlformats.org/officeDocument/2006/relationships/image" Target="../media/image96.jpeg"/><Relationship Id="rId4" Type="http://schemas.openxmlformats.org/officeDocument/2006/relationships/image" Target="../media/image38.jpeg"/><Relationship Id="rId9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99.pn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10" Type="http://schemas.openxmlformats.org/officeDocument/2006/relationships/image" Target="../media/image16.gif"/><Relationship Id="rId4" Type="http://schemas.openxmlformats.org/officeDocument/2006/relationships/image" Target="../media/image100.jpeg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03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6.jpeg"/><Relationship Id="rId7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11" Type="http://schemas.openxmlformats.org/officeDocument/2006/relationships/image" Target="../media/image110.jpeg"/><Relationship Id="rId5" Type="http://schemas.openxmlformats.org/officeDocument/2006/relationships/image" Target="../media/image79.png"/><Relationship Id="rId10" Type="http://schemas.openxmlformats.org/officeDocument/2006/relationships/image" Target="../media/image109.jpeg"/><Relationship Id="rId4" Type="http://schemas.openxmlformats.org/officeDocument/2006/relationships/image" Target="../media/image16.gif"/><Relationship Id="rId9" Type="http://schemas.openxmlformats.org/officeDocument/2006/relationships/image" Target="../media/image9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11.jpeg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.png"/><Relationship Id="rId3" Type="http://schemas.openxmlformats.org/officeDocument/2006/relationships/image" Target="../media/image112.jpeg"/><Relationship Id="rId7" Type="http://schemas.openxmlformats.org/officeDocument/2006/relationships/image" Target="../media/image114.jpeg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17.jpeg"/><Relationship Id="rId5" Type="http://schemas.openxmlformats.org/officeDocument/2006/relationships/image" Target="../media/image81.gif"/><Relationship Id="rId10" Type="http://schemas.openxmlformats.org/officeDocument/2006/relationships/image" Target="../media/image116.jpeg"/><Relationship Id="rId4" Type="http://schemas.openxmlformats.org/officeDocument/2006/relationships/image" Target="../media/image113.jpeg"/><Relationship Id="rId9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81.gif"/><Relationship Id="rId4" Type="http://schemas.openxmlformats.org/officeDocument/2006/relationships/image" Target="../media/image1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1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66.png"/><Relationship Id="rId4" Type="http://schemas.openxmlformats.org/officeDocument/2006/relationships/image" Target="../media/image120.png"/><Relationship Id="rId9" Type="http://schemas.openxmlformats.org/officeDocument/2006/relationships/image" Target="../media/image12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66.png"/><Relationship Id="rId7" Type="http://schemas.openxmlformats.org/officeDocument/2006/relationships/image" Target="../media/image1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10" Type="http://schemas.openxmlformats.org/officeDocument/2006/relationships/image" Target="../media/image87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1.png"/><Relationship Id="rId7" Type="http://schemas.openxmlformats.org/officeDocument/2006/relationships/image" Target="../media/image8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132.png"/><Relationship Id="rId5" Type="http://schemas.openxmlformats.org/officeDocument/2006/relationships/image" Target="../media/image130.jpeg"/><Relationship Id="rId10" Type="http://schemas.openxmlformats.org/officeDocument/2006/relationships/image" Target="../media/image124.jpeg"/><Relationship Id="rId4" Type="http://schemas.openxmlformats.org/officeDocument/2006/relationships/image" Target="../media/image16.gif"/><Relationship Id="rId9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gif"/><Relationship Id="rId7" Type="http://schemas.openxmlformats.org/officeDocument/2006/relationships/image" Target="../media/image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image" Target="../media/image21.jpeg"/><Relationship Id="rId4" Type="http://schemas.openxmlformats.org/officeDocument/2006/relationships/image" Target="../media/image1.png"/><Relationship Id="rId9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13" Type="http://schemas.openxmlformats.org/officeDocument/2006/relationships/image" Target="../media/image137.jpeg"/><Relationship Id="rId18" Type="http://schemas.openxmlformats.org/officeDocument/2006/relationships/image" Target="../media/image141.jpeg"/><Relationship Id="rId3" Type="http://schemas.openxmlformats.org/officeDocument/2006/relationships/image" Target="../media/image32.jpeg"/><Relationship Id="rId21" Type="http://schemas.openxmlformats.org/officeDocument/2006/relationships/image" Target="../media/image13.jpeg"/><Relationship Id="rId7" Type="http://schemas.openxmlformats.org/officeDocument/2006/relationships/image" Target="../media/image134.png"/><Relationship Id="rId12" Type="http://schemas.openxmlformats.org/officeDocument/2006/relationships/image" Target="../media/image126.jpeg"/><Relationship Id="rId17" Type="http://schemas.openxmlformats.org/officeDocument/2006/relationships/image" Target="../media/image140.jpeg"/><Relationship Id="rId2" Type="http://schemas.openxmlformats.org/officeDocument/2006/relationships/audio" Target="../media/audio1.wav"/><Relationship Id="rId16" Type="http://schemas.openxmlformats.org/officeDocument/2006/relationships/image" Target="../media/image139.gif"/><Relationship Id="rId20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36.jpeg"/><Relationship Id="rId5" Type="http://schemas.openxmlformats.org/officeDocument/2006/relationships/image" Target="../media/image120.png"/><Relationship Id="rId15" Type="http://schemas.openxmlformats.org/officeDocument/2006/relationships/image" Target="../media/image111.jpeg"/><Relationship Id="rId10" Type="http://schemas.openxmlformats.org/officeDocument/2006/relationships/image" Target="../media/image16.gif"/><Relationship Id="rId19" Type="http://schemas.openxmlformats.org/officeDocument/2006/relationships/image" Target="../media/image142.jpeg"/><Relationship Id="rId4" Type="http://schemas.openxmlformats.org/officeDocument/2006/relationships/image" Target="../media/image133.jpeg"/><Relationship Id="rId9" Type="http://schemas.openxmlformats.org/officeDocument/2006/relationships/image" Target="../media/image1.png"/><Relationship Id="rId14" Type="http://schemas.openxmlformats.org/officeDocument/2006/relationships/image" Target="../media/image138.jpeg"/><Relationship Id="rId22" Type="http://schemas.openxmlformats.org/officeDocument/2006/relationships/image" Target="../media/image1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79.pn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6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13" Type="http://schemas.openxmlformats.org/officeDocument/2006/relationships/image" Target="../media/image149.jpeg"/><Relationship Id="rId3" Type="http://schemas.openxmlformats.org/officeDocument/2006/relationships/image" Target="../media/image79.png"/><Relationship Id="rId7" Type="http://schemas.openxmlformats.org/officeDocument/2006/relationships/image" Target="../media/image71.gif"/><Relationship Id="rId12" Type="http://schemas.openxmlformats.org/officeDocument/2006/relationships/image" Target="../media/image148.png"/><Relationship Id="rId2" Type="http://schemas.openxmlformats.org/officeDocument/2006/relationships/audio" Target="../media/audio1.wav"/><Relationship Id="rId16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11" Type="http://schemas.openxmlformats.org/officeDocument/2006/relationships/image" Target="../media/image120.png"/><Relationship Id="rId5" Type="http://schemas.openxmlformats.org/officeDocument/2006/relationships/image" Target="../media/image146.jpeg"/><Relationship Id="rId15" Type="http://schemas.openxmlformats.org/officeDocument/2006/relationships/image" Target="../media/image47.jpeg"/><Relationship Id="rId10" Type="http://schemas.openxmlformats.org/officeDocument/2006/relationships/image" Target="../media/image112.jpeg"/><Relationship Id="rId4" Type="http://schemas.openxmlformats.org/officeDocument/2006/relationships/image" Target="../media/image16.gif"/><Relationship Id="rId9" Type="http://schemas.openxmlformats.org/officeDocument/2006/relationships/image" Target="../media/image147.jpeg"/><Relationship Id="rId1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2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jpeg"/><Relationship Id="rId5" Type="http://schemas.openxmlformats.org/officeDocument/2006/relationships/image" Target="../media/image121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55.jpeg"/><Relationship Id="rId7" Type="http://schemas.openxmlformats.org/officeDocument/2006/relationships/image" Target="../media/image87.jpeg"/><Relationship Id="rId12" Type="http://schemas.openxmlformats.org/officeDocument/2006/relationships/image" Target="../media/image9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30.jpeg"/><Relationship Id="rId5" Type="http://schemas.openxmlformats.org/officeDocument/2006/relationships/image" Target="../media/image16.gif"/><Relationship Id="rId10" Type="http://schemas.openxmlformats.org/officeDocument/2006/relationships/image" Target="../media/image157.jpeg"/><Relationship Id="rId4" Type="http://schemas.openxmlformats.org/officeDocument/2006/relationships/image" Target="../media/image1.png"/><Relationship Id="rId9" Type="http://schemas.openxmlformats.org/officeDocument/2006/relationships/image" Target="../media/image10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58.pn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49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&#1082;&#1083;&#1080;&#1087;&#1072;&#1088;&#1090;+&#1085;&#1072;+&#1087;&#1088;&#1086;&#1079;&#1088;&#1072;&#1095;&#1085;&#1086;&#1084;+&#1092;&#1086;&#1085;&#1077;&amp;newwindow=1&amp;tbm=isc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16.gif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12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6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7432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фонетико-фонематического восприятия.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Ш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572428" cy="2543196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к курсу занятий.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учитель-логопед МБДОУ№6 </a:t>
            </a:r>
          </a:p>
          <a:p>
            <a:pPr algn="r"/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Синюшкина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Кяхта.</a:t>
            </a:r>
          </a:p>
          <a:p>
            <a:pPr algn="r"/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1728">
            <a:off x="7627742" y="-12656"/>
            <a:ext cx="1524003" cy="1490475"/>
          </a:xfrm>
          <a:prstGeom prst="rect">
            <a:avLst/>
          </a:prstGeom>
        </p:spPr>
      </p:pic>
      <p:pic>
        <p:nvPicPr>
          <p:cNvPr id="8" name="Рисунок 7" descr="0_98a60_84365a9b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23162"/>
            <a:ext cx="1428760" cy="24633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3643338" cy="2857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шу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142984"/>
            <a:ext cx="2324100" cy="1971675"/>
          </a:xfrm>
          <a:prstGeom prst="rect">
            <a:avLst/>
          </a:prstGeom>
        </p:spPr>
      </p:pic>
      <p:pic>
        <p:nvPicPr>
          <p:cNvPr id="5" name="Рисунок 4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714488"/>
            <a:ext cx="1104900" cy="857250"/>
          </a:xfrm>
          <a:prstGeom prst="rect">
            <a:avLst/>
          </a:prstGeom>
        </p:spPr>
      </p:pic>
      <p:pic>
        <p:nvPicPr>
          <p:cNvPr id="6" name="Рисунок 5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714488"/>
            <a:ext cx="838202" cy="650329"/>
          </a:xfrm>
          <a:prstGeom prst="rect">
            <a:avLst/>
          </a:prstGeom>
        </p:spPr>
      </p:pic>
      <p:pic>
        <p:nvPicPr>
          <p:cNvPr id="7" name="Рисунок 6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571612"/>
            <a:ext cx="1841509" cy="14287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0166" y="3786190"/>
            <a:ext cx="3857652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786190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786190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5357826"/>
            <a:ext cx="785818" cy="64294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ln>
                  <a:solidFill>
                    <a:srgbClr val="0070C0"/>
                  </a:solidFill>
                </a:ln>
              </a:rPr>
              <a:t>ш</a:t>
            </a:r>
            <a:endParaRPr lang="ru-RU" sz="54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5786454"/>
            <a:ext cx="785818" cy="64294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у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4286256"/>
            <a:ext cx="714380" cy="64294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</a:t>
            </a:r>
            <a:endParaRPr lang="ru-RU" sz="4800" dirty="0"/>
          </a:p>
        </p:txBody>
      </p:sp>
      <p:pic>
        <p:nvPicPr>
          <p:cNvPr id="14" name="Рисунок 13" descr="0_c2e07_9acd6c90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15" name="Рисунок 14" descr="60c491152b0153c08a45f6c26e45a6f3_op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64291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1297 -0.00052 -0.02523 -0.00591 -0.03635 C -0.00747 -0.04468 -0.01146 -0.05232 -0.01302 -0.06019 C -0.01337 -0.06227 -0.01354 -0.06459 -0.01424 -0.06667 C -0.01545 -0.07014 -0.0191 -0.07616 -0.0191 -0.07616 C -0.02032 -0.08264 -0.02223 -0.08635 -0.025 -0.0919 C -0.0283 -0.10533 -0.03559 -0.11621 -0.04045 -0.12848 C -0.05052 -0.1544 -0.06563 -0.1801 -0.08577 -0.19352 C -0.09271 -0.20348 -0.10556 -0.21065 -0.11545 -0.21412 C -0.1382 -0.23426 -0.16806 -0.23496 -0.1941 -0.23635 C -0.20348 -0.23843 -0.21181 -0.24005 -0.22136 -0.24121 C -0.2441 -0.24723 -0.26736 -0.24653 -0.29045 -0.24746 C -0.30348 -0.24699 -0.31667 -0.24723 -0.32969 -0.24584 C -0.33143 -0.24561 -0.33282 -0.24352 -0.33455 -0.24283 C -0.34115 -0.24005 -0.34983 -0.23959 -0.35591 -0.23473 C -0.36285 -0.22894 -0.36962 -0.22408 -0.37743 -0.22061 C -0.38091 -0.21736 -0.38438 -0.21574 -0.38802 -0.2125 C -0.39045 -0.21042 -0.39532 -0.20625 -0.39532 -0.20625 C -0.39809 -0.20047 -0.39618 -0.20209 -0.4 -0.2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4769 C -0.00937 -0.05857 -0.00677 -0.04699 -0.00903 -0.06829 C -0.01041 -0.08079 -0.0158 -0.09282 -0.02083 -0.10324 C -0.02274 -0.10718 -0.02482 -0.11065 -0.02673 -0.11435 C -0.02864 -0.11806 -0.03281 -0.12546 -0.03281 -0.12546 C -0.03489 -0.13333 -0.03975 -0.13958 -0.04462 -0.14445 C -0.04618 -0.14792 -0.0526 -0.16204 -0.05416 -0.16343 C -0.06163 -0.17014 -0.05989 -0.16782 -0.06493 -0.17454 C -0.07239 -0.18426 -0.07153 -0.1831 -0.07673 -0.19051 C -0.08923 -0.20787 -0.08212 -0.19468 -0.09114 -0.20324 C -0.09896 -0.21065 -0.09045 -0.20602 -0.09826 -0.20949 C -0.10746 -0.21875 -0.12344 -0.2382 -0.13403 -0.24282 C -0.13837 -0.24884 -0.14219 -0.25185 -0.14826 -0.25394 C -0.16475 -0.26945 -0.18541 -0.2787 -0.20416 -0.28727 C -0.22326 -0.29583 -0.23871 -0.30903 -0.25903 -0.31435 C -0.26788 -0.3206 -0.27812 -0.31945 -0.2875 -0.32384 C -0.30573 -0.33218 -0.3243 -0.33403 -0.3434 -0.3382 C -0.35625 -0.3412 -0.3684 -0.34468 -0.3816 -0.34607 C -0.39028 -0.34838 -0.39913 -0.34931 -0.40781 -0.35093 C -0.42517 -0.35046 -0.44271 -0.35162 -0.46007 -0.34931 C -0.46632 -0.34838 -0.47448 -0.33333 -0.47448 -0.33333 C -0.47639 -0.32083 -0.47569 -0.32824 -0.47569 -0.31111 " pathEditMode="relative" ptsTypes="fffffffffffffffffffff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0.00347 -0.01365 -0.00088 -0.025 -0.00713 -0.03495 C -0.01823 -0.05301 -0.03091 -0.07083 -0.04878 -0.07615 C -0.05469 -0.08148 -0.06094 -0.08426 -0.06789 -0.08588 C -0.08472 -0.09444 -0.1026 -0.09722 -0.12032 -0.1 C -0.16563 -0.09884 -0.1705 -0.10694 -0.19654 -0.09537 C -0.2007 -0.09143 -0.20591 -0.08773 -0.21077 -0.08588 C -0.21303 -0.08379 -0.21563 -0.0831 -0.21789 -0.08102 C -0.22605 -0.07361 -0.2172 -0.07777 -0.22501 -0.07477 C -0.22918 -0.06643 -0.23456 -0.06203 -0.23942 -0.05254 C -0.24098 -0.0493 -0.24254 -0.04606 -0.24411 -0.04282 C -0.2448 -0.0412 -0.24654 -0.03819 -0.24654 -0.03819 C -0.24688 -0.03657 -0.24775 -0.03333 -0.24775 -0.03333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3929090" cy="32147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857760"/>
            <a:ext cx="392909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857760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4857760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57950" y="3429000"/>
            <a:ext cx="914400" cy="914400"/>
          </a:xfrm>
          <a:prstGeom prst="ellipse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8" name="Овал 7"/>
          <p:cNvSpPr/>
          <p:nvPr/>
        </p:nvSpPr>
        <p:spPr>
          <a:xfrm>
            <a:off x="6500826" y="2571744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9" name="Овал 8"/>
          <p:cNvSpPr/>
          <p:nvPr/>
        </p:nvSpPr>
        <p:spPr>
          <a:xfrm>
            <a:off x="5572132" y="1571612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Ш</a:t>
            </a:r>
            <a:endParaRPr lang="ru-RU" sz="3600" dirty="0"/>
          </a:p>
        </p:txBody>
      </p:sp>
      <p:pic>
        <p:nvPicPr>
          <p:cNvPr id="10" name="Рисунок 9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11" name="Рисунок 10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714356"/>
            <a:ext cx="1047750" cy="1047750"/>
          </a:xfrm>
          <a:prstGeom prst="rect">
            <a:avLst/>
          </a:prstGeom>
        </p:spPr>
      </p:pic>
      <p:pic>
        <p:nvPicPr>
          <p:cNvPr id="12" name="Рисунок 11" descr="шарики.jpg"/>
          <p:cNvPicPr>
            <a:picLocks noChangeAspect="1"/>
          </p:cNvPicPr>
          <p:nvPr/>
        </p:nvPicPr>
        <p:blipFill>
          <a:blip r:embed="rId5"/>
          <a:srcRect l="13865" r="53589" b="70431"/>
          <a:stretch>
            <a:fillRect/>
          </a:stretch>
        </p:blipFill>
        <p:spPr>
          <a:xfrm>
            <a:off x="1928794" y="1142984"/>
            <a:ext cx="1500198" cy="1571636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2954215" y="2743200"/>
            <a:ext cx="281354" cy="738554"/>
          </a:xfrm>
          <a:custGeom>
            <a:avLst/>
            <a:gdLst>
              <a:gd name="connsiteX0" fmla="*/ 105508 w 281354"/>
              <a:gd name="connsiteY0" fmla="*/ 0 h 738554"/>
              <a:gd name="connsiteX1" fmla="*/ 58616 w 281354"/>
              <a:gd name="connsiteY1" fmla="*/ 234462 h 738554"/>
              <a:gd name="connsiteX2" fmla="*/ 35170 w 281354"/>
              <a:gd name="connsiteY2" fmla="*/ 410308 h 738554"/>
              <a:gd name="connsiteX3" fmla="*/ 11723 w 281354"/>
              <a:gd name="connsiteY3" fmla="*/ 468923 h 738554"/>
              <a:gd name="connsiteX4" fmla="*/ 0 w 281354"/>
              <a:gd name="connsiteY4" fmla="*/ 504092 h 738554"/>
              <a:gd name="connsiteX5" fmla="*/ 82062 w 281354"/>
              <a:gd name="connsiteY5" fmla="*/ 633046 h 738554"/>
              <a:gd name="connsiteX6" fmla="*/ 140677 w 281354"/>
              <a:gd name="connsiteY6" fmla="*/ 644769 h 738554"/>
              <a:gd name="connsiteX7" fmla="*/ 211016 w 281354"/>
              <a:gd name="connsiteY7" fmla="*/ 691662 h 738554"/>
              <a:gd name="connsiteX8" fmla="*/ 281354 w 281354"/>
              <a:gd name="connsiteY8" fmla="*/ 738554 h 7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354" h="738554">
                <a:moveTo>
                  <a:pt x="105508" y="0"/>
                </a:moveTo>
                <a:cubicBezTo>
                  <a:pt x="89877" y="78154"/>
                  <a:pt x="72083" y="155906"/>
                  <a:pt x="58616" y="234462"/>
                </a:cubicBezTo>
                <a:cubicBezTo>
                  <a:pt x="48625" y="292746"/>
                  <a:pt x="46767" y="352322"/>
                  <a:pt x="35170" y="410308"/>
                </a:cubicBezTo>
                <a:cubicBezTo>
                  <a:pt x="31043" y="430943"/>
                  <a:pt x="19112" y="449219"/>
                  <a:pt x="11723" y="468923"/>
                </a:cubicBezTo>
                <a:cubicBezTo>
                  <a:pt x="7384" y="480493"/>
                  <a:pt x="3908" y="492369"/>
                  <a:pt x="0" y="504092"/>
                </a:cubicBezTo>
                <a:cubicBezTo>
                  <a:pt x="24736" y="570054"/>
                  <a:pt x="18580" y="604832"/>
                  <a:pt x="82062" y="633046"/>
                </a:cubicBezTo>
                <a:cubicBezTo>
                  <a:pt x="100270" y="641138"/>
                  <a:pt x="121139" y="640861"/>
                  <a:pt x="140677" y="644769"/>
                </a:cubicBezTo>
                <a:lnTo>
                  <a:pt x="211016" y="691662"/>
                </a:lnTo>
                <a:lnTo>
                  <a:pt x="281354" y="7385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1285860"/>
            <a:ext cx="1104900" cy="857250"/>
          </a:xfrm>
          <a:prstGeom prst="rect">
            <a:avLst/>
          </a:prstGeom>
        </p:spPr>
      </p:pic>
      <p:pic>
        <p:nvPicPr>
          <p:cNvPr id="15" name="Рисунок 14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1500174"/>
            <a:ext cx="1909772" cy="1481720"/>
          </a:xfrm>
          <a:prstGeom prst="rect">
            <a:avLst/>
          </a:prstGeom>
        </p:spPr>
      </p:pic>
      <p:pic>
        <p:nvPicPr>
          <p:cNvPr id="16" name="Рисунок 15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2000240"/>
            <a:ext cx="2209815" cy="171451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-0.071 C -0.03663 -0.07724 -0.06737 -0.07493 -0.09827 -0.071 C -0.10174 -0.06892 -0.10504 -0.06614 -0.10869 -0.06499 C -0.11893 -0.06152 -0.13994 -0.05689 -0.13994 -0.05689 C -0.17796 -0.02544 -0.12605 -0.06522 -0.16528 -0.0451 C -0.16789 -0.04371 -0.16893 -0.03908 -0.17136 -0.037 C -0.17917 -0.03007 -0.19046 -0.02752 -0.19966 -0.02521 C -0.20417 -0.02128 -0.20643 -0.01735 -0.21164 -0.01526 C -0.21928 -0.00139 -0.23195 0.00717 -0.24445 0.01064 C -0.25174 0.01688 -0.25643 0.02567 -0.26389 0.03053 C -0.26441 0.03261 -0.26424 0.03492 -0.26528 0.03654 C -0.26789 0.04093 -0.27431 0.04833 -0.27431 0.04833 C -0.28577 0.07956 -0.26737 0.03238 -0.28334 0.06221 C -0.28455 0.06452 -0.28369 0.06799 -0.28473 0.0703 C -0.29063 0.08418 -0.30018 0.09366 -0.30712 0.10615 C -0.30816 0.11008 -0.30816 0.11471 -0.31007 0.11795 C -0.31146 0.12026 -0.31494 0.11933 -0.31615 0.12188 C -0.31823 0.12604 -0.31737 0.13159 -0.3191 0.13598 C -0.32049 0.13922 -0.32327 0.14084 -0.325 0.14385 C -0.32726 0.14755 -0.33108 0.15587 -0.33108 0.15587 C -0.33299 0.16674 -0.33733 0.17368 -0.34289 0.18154 C -0.35678 0.23173 -0.38021 0.25277 -0.40712 0.28908 C -0.41459 0.29903 -0.41789 0.30735 -0.42796 0.3129 C -0.43264 0.32146 -0.43369 0.33117 -0.43994 0.33858 C -0.44167 0.34066 -0.44428 0.34089 -0.44601 0.34274 C -0.45973 0.35777 -0.47414 0.37743 -0.48473 0.39639 C -0.48698 0.40495 -0.49028 0.40934 -0.49671 0.41235 C -0.49948 0.42183 -0.50348 0.42738 -0.50712 0.43617 C -0.50851 0.43964 -0.51164 0.44611 -0.51164 0.44611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754 C 0.00312 -0.08025 -0.00052 -0.08858 -0.00729 -0.09528 C -0.03091 -0.09297 -0.054 -0.08719 -0.07743 -0.08349 C -0.09184 -0.07331 -0.10747 -0.07008 -0.12361 -0.06753 C -0.14341 -0.04972 -0.11945 -0.06823 -0.15347 -0.05759 C -0.15938 -0.05574 -0.16424 -0.05042 -0.16997 -0.04764 C -0.1783 -0.04371 -0.18698 -0.0414 -0.19531 -0.0377 C -0.20868 -0.0222 -0.22136 -0.00463 -0.23403 0.01202 C -0.2441 0.02544 -0.24653 0.04278 -0.26094 0.04787 C -0.26858 0.0636 -0.28386 0.071 -0.29236 0.08557 C -0.304 0.10569 -0.29722 0.10176 -0.30868 0.10546 C -0.31754 0.11725 -0.32674 0.12604 -0.33698 0.13529 C -0.34358 0.14801 -0.33577 0.13575 -0.34601 0.14338 C -0.34879 0.14547 -0.35104 0.1487 -0.35347 0.15125 C -0.36337 0.17715 -0.35104 0.15263 -0.36684 0.16512 C -0.37049 0.1679 -0.37292 0.17322 -0.37587 0.17715 C -0.37709 0.17877 -0.37917 0.17946 -0.38038 0.18108 C -0.38264 0.18409 -0.38368 0.18848 -0.38629 0.19102 C -0.38941 0.19403 -0.39323 0.19496 -0.3967 0.19704 C -0.40938 0.21369 -0.42257 0.22803 -0.43108 0.24861 C -0.4349 0.25763 -0.43785 0.25971 -0.44445 0.2685 C -0.44601 0.27058 -0.44896 0.27451 -0.44896 0.27451 C -0.45 0.27844 -0.45 0.28307 -0.45191 0.28654 C -0.45278 0.28816 -0.45521 0.287 -0.45643 0.28839 C -0.46042 0.29255 -0.45938 0.29625 -0.45938 0.30226 " pathEditMode="relative" ptsTypes="ffffffffffffffffffffffff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52 -0.00139 -0.00921 -0.00116 -0.01337 -0.00393 C -0.01476 -0.00486 -0.01389 -0.00833 -0.01494 -0.00994 C -0.0165 -0.01249 -0.0191 -0.01364 -0.02084 -0.01596 C -0.02205 -0.01758 -0.02275 -0.01989 -0.02379 -0.02174 C -0.02813 -0.03931 -0.02865 -0.03423 -0.03733 -0.04579 C -0.05035 -0.06314 -0.06546 -0.09644 -0.08507 -0.10129 C -0.08994 -0.11124 -0.09445 -0.11494 -0.10296 -0.11725 C -0.10591 -0.1198 -0.10921 -0.12211 -0.11198 -0.12512 C -0.11424 -0.12743 -0.11528 -0.13205 -0.11789 -0.13321 C -0.12952 -0.13876 -0.15365 -0.145 -0.15365 -0.145 C -0.17796 -0.14431 -0.20244 -0.1457 -0.22674 -0.14315 C -0.22882 -0.14292 -0.22935 -0.1383 -0.23125 -0.13714 C -0.23403 -0.13552 -0.23733 -0.13575 -0.24028 -0.13506 C -0.26303 -0.10476 -0.23646 -0.13575 -0.25816 -0.12118 C -0.26355 -0.11771 -0.26685 -0.11031 -0.27153 -0.10523 C -0.27396 -0.09644 -0.28056 -0.09089 -0.28507 -0.08349 C -0.28924 -0.0666 -0.29584 -0.05227 -0.30296 -0.0377 C -0.31737 0.04024 -0.31042 0.0481 -0.31042 0.16906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7000924" cy="592935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642918"/>
            <a:ext cx="2143140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Одеваем малыша</a:t>
            </a:r>
          </a:p>
          <a:p>
            <a:pPr algn="ctr"/>
            <a:r>
              <a:rPr lang="ru-RU" dirty="0" smtClean="0"/>
              <a:t>Голыша-малыша.</a:t>
            </a:r>
            <a:endParaRPr lang="ru-RU" dirty="0"/>
          </a:p>
        </p:txBody>
      </p:sp>
      <p:pic>
        <p:nvPicPr>
          <p:cNvPr id="5" name="Рисунок 4" descr="малы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1685925" cy="2714625"/>
          </a:xfrm>
          <a:prstGeom prst="rect">
            <a:avLst/>
          </a:prstGeom>
        </p:spPr>
      </p:pic>
      <p:pic>
        <p:nvPicPr>
          <p:cNvPr id="6" name="Рисунок 5" descr="рубашка.jpg"/>
          <p:cNvPicPr>
            <a:picLocks noChangeAspect="1"/>
          </p:cNvPicPr>
          <p:nvPr/>
        </p:nvPicPr>
        <p:blipFill>
          <a:blip r:embed="rId4"/>
          <a:srcRect t="12500" b="9375"/>
          <a:stretch>
            <a:fillRect/>
          </a:stretch>
        </p:blipFill>
        <p:spPr>
          <a:xfrm>
            <a:off x="2643174" y="1643050"/>
            <a:ext cx="2000250" cy="1785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1714488"/>
            <a:ext cx="185738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рубашонку,</a:t>
            </a:r>
            <a:endParaRPr lang="ru-RU" dirty="0"/>
          </a:p>
        </p:txBody>
      </p:sp>
      <p:pic>
        <p:nvPicPr>
          <p:cNvPr id="8" name="Рисунок 7" descr="шапк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214686"/>
            <a:ext cx="2138819" cy="18383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57422" y="3357562"/>
            <a:ext cx="1428760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Шапку,</a:t>
            </a:r>
            <a:endParaRPr lang="ru-RU" dirty="0"/>
          </a:p>
        </p:txBody>
      </p:sp>
      <p:pic>
        <p:nvPicPr>
          <p:cNvPr id="10" name="Рисунок 9" descr="шуба.jpg"/>
          <p:cNvPicPr>
            <a:picLocks noChangeAspect="1"/>
          </p:cNvPicPr>
          <p:nvPr/>
        </p:nvPicPr>
        <p:blipFill>
          <a:blip r:embed="rId6"/>
          <a:srcRect l="48296" t="20420" b="13612"/>
          <a:stretch>
            <a:fillRect/>
          </a:stretch>
        </p:blipFill>
        <p:spPr>
          <a:xfrm>
            <a:off x="3857620" y="3357562"/>
            <a:ext cx="1928826" cy="19782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72066" y="3143248"/>
            <a:ext cx="1785950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Шубку.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286388"/>
            <a:ext cx="3643338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Одеваем мы Мишутку.</a:t>
            </a:r>
            <a:endParaRPr lang="ru-RU" dirty="0"/>
          </a:p>
        </p:txBody>
      </p:sp>
      <p:pic>
        <p:nvPicPr>
          <p:cNvPr id="13" name="Рисунок 12" descr="60c491152b0153c08a45f6c26e45a6f3_op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1071546"/>
            <a:ext cx="1071570" cy="1071570"/>
          </a:xfrm>
          <a:prstGeom prst="rect">
            <a:avLst/>
          </a:prstGeom>
        </p:spPr>
      </p:pic>
      <p:pic>
        <p:nvPicPr>
          <p:cNvPr id="2" name="Рисунок 1" descr="0_c2e0a_5ba1fa55_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553804">
            <a:off x="7153127" y="-172391"/>
            <a:ext cx="2137937" cy="19165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642918"/>
            <a:ext cx="6500858" cy="49292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шапка</a:t>
            </a:r>
            <a:endParaRPr lang="ru-RU" dirty="0"/>
          </a:p>
        </p:txBody>
      </p:sp>
      <p:pic>
        <p:nvPicPr>
          <p:cNvPr id="2" name="Рисунок 1" descr="0_c2e0a_5ba1fa55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6517">
            <a:off x="7326017" y="94903"/>
            <a:ext cx="1585177" cy="1585177"/>
          </a:xfrm>
          <a:prstGeom prst="rect">
            <a:avLst/>
          </a:prstGeom>
        </p:spPr>
      </p:pic>
      <p:pic>
        <p:nvPicPr>
          <p:cNvPr id="3" name="Рисунок 2" descr="шапка да шубк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142984"/>
            <a:ext cx="2926593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391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Шапка да шубка,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Вот он наш Мишутка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85723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6572296" cy="3643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Занятие №3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Автоматизация в словах с закрытым слогом под ударением.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Распечатка: упражнение №4,№5.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42852"/>
            <a:ext cx="1524003" cy="1490475"/>
          </a:xfrm>
          <a:prstGeom prst="rect">
            <a:avLst/>
          </a:prstGeom>
        </p:spPr>
      </p:pic>
      <p:pic>
        <p:nvPicPr>
          <p:cNvPr id="8" name="Рисунок 7" descr="0_7a368_413acb1f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082" y="3357562"/>
            <a:ext cx="3631918" cy="325661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60007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Найди слово, в котором нет </a:t>
            </a:r>
            <a:r>
              <a:rPr lang="en-US" sz="3200" dirty="0" smtClean="0"/>
              <a:t>[</a:t>
            </a:r>
            <a:r>
              <a:rPr lang="ru-RU" sz="3200" dirty="0" smtClean="0"/>
              <a:t>Ш</a:t>
            </a:r>
            <a:r>
              <a:rPr lang="en-US" sz="3200" dirty="0" smtClean="0"/>
              <a:t>]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6057936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14686"/>
            <a:ext cx="6143668" cy="135732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929198"/>
            <a:ext cx="6143668" cy="128588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ляг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643050"/>
            <a:ext cx="1270000" cy="1143000"/>
          </a:xfrm>
          <a:prstGeom prst="rect">
            <a:avLst/>
          </a:prstGeom>
        </p:spPr>
      </p:pic>
      <p:pic>
        <p:nvPicPr>
          <p:cNvPr id="8" name="Рисунок 7" descr="0_87b55_7b03b133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714488"/>
            <a:ext cx="933221" cy="992788"/>
          </a:xfrm>
          <a:prstGeom prst="rect">
            <a:avLst/>
          </a:prstGeom>
        </p:spPr>
      </p:pic>
      <p:pic>
        <p:nvPicPr>
          <p:cNvPr id="9" name="Рисунок 8" descr="0_98c5b_aae15d5f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286124"/>
            <a:ext cx="642942" cy="1148111"/>
          </a:xfrm>
          <a:prstGeom prst="rect">
            <a:avLst/>
          </a:prstGeom>
        </p:spPr>
      </p:pic>
      <p:pic>
        <p:nvPicPr>
          <p:cNvPr id="10" name="Рисунок 9" descr="iшкольни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3286124"/>
            <a:ext cx="1309689" cy="1247052"/>
          </a:xfrm>
          <a:prstGeom prst="rect">
            <a:avLst/>
          </a:prstGeom>
        </p:spPr>
      </p:pic>
      <p:pic>
        <p:nvPicPr>
          <p:cNvPr id="11" name="Рисунок 10" descr="игрушка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1643050"/>
            <a:ext cx="1198562" cy="1078706"/>
          </a:xfrm>
          <a:prstGeom prst="rect">
            <a:avLst/>
          </a:prstGeom>
        </p:spPr>
      </p:pic>
      <p:pic>
        <p:nvPicPr>
          <p:cNvPr id="12" name="Рисунок 11" descr="картош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3357562"/>
            <a:ext cx="1786844" cy="1138239"/>
          </a:xfrm>
          <a:prstGeom prst="rect">
            <a:avLst/>
          </a:prstGeom>
        </p:spPr>
      </p:pic>
      <p:pic>
        <p:nvPicPr>
          <p:cNvPr id="13" name="Рисунок 12" descr="пёрышко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48" y="5072074"/>
            <a:ext cx="952501" cy="1000132"/>
          </a:xfrm>
          <a:prstGeom prst="rect">
            <a:avLst/>
          </a:prstGeom>
        </p:spPr>
      </p:pic>
      <p:pic>
        <p:nvPicPr>
          <p:cNvPr id="14" name="Рисунок 13" descr="нюш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24" y="4929198"/>
            <a:ext cx="1090613" cy="1202732"/>
          </a:xfrm>
          <a:prstGeom prst="rect">
            <a:avLst/>
          </a:prstGeom>
        </p:spPr>
      </p:pic>
      <p:pic>
        <p:nvPicPr>
          <p:cNvPr id="15" name="Рисунок 14" descr="шашлык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108" y="4929198"/>
            <a:ext cx="1846448" cy="1228727"/>
          </a:xfrm>
          <a:prstGeom prst="rect">
            <a:avLst/>
          </a:prstGeom>
        </p:spPr>
      </p:pic>
      <p:pic>
        <p:nvPicPr>
          <p:cNvPr id="16" name="Рисунок 15" descr="малина.jpg"/>
          <p:cNvPicPr>
            <a:picLocks noChangeAspect="1"/>
          </p:cNvPicPr>
          <p:nvPr/>
        </p:nvPicPr>
        <p:blipFill>
          <a:blip r:embed="rId12"/>
          <a:srcRect b="6250"/>
          <a:stretch>
            <a:fillRect/>
          </a:stretch>
        </p:blipFill>
        <p:spPr>
          <a:xfrm>
            <a:off x="5286380" y="5000636"/>
            <a:ext cx="1500198" cy="1071570"/>
          </a:xfrm>
          <a:prstGeom prst="rect">
            <a:avLst/>
          </a:prstGeom>
        </p:spPr>
      </p:pic>
      <p:pic>
        <p:nvPicPr>
          <p:cNvPr id="17" name="Рисунок 16" descr="самолёт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8992" y="1643050"/>
            <a:ext cx="1811045" cy="1128715"/>
          </a:xfrm>
          <a:prstGeom prst="rect">
            <a:avLst/>
          </a:prstGeom>
        </p:spPr>
      </p:pic>
      <p:pic>
        <p:nvPicPr>
          <p:cNvPr id="18" name="Рисунок 17" descr="колокольчик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3372" y="3357562"/>
            <a:ext cx="1214446" cy="963478"/>
          </a:xfrm>
          <a:prstGeom prst="rect">
            <a:avLst/>
          </a:prstGeom>
        </p:spPr>
      </p:pic>
      <p:pic>
        <p:nvPicPr>
          <p:cNvPr id="19" name="Рисунок 18" descr="0_c2e07_9acd6c90_L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20" name="Рисунок 19" descr="60c491152b0153c08a45f6c26e45a6f3_opt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8148" y="714356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214290"/>
            <a:ext cx="7500990" cy="6000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_20131204_14750278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714356"/>
            <a:ext cx="1371249" cy="1000132"/>
          </a:xfrm>
          <a:prstGeom prst="rect">
            <a:avLst/>
          </a:prstGeom>
        </p:spPr>
      </p:pic>
      <p:pic>
        <p:nvPicPr>
          <p:cNvPr id="5" name="Рисунок 4" descr="0_c2e0a_5ba1fa55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1376">
            <a:off x="7510554" y="66165"/>
            <a:ext cx="1402737" cy="140273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785794"/>
            <a:ext cx="1047750" cy="10477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714356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Аш-аш-аш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571612"/>
            <a:ext cx="278608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Эш-эш-эш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357430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Уш-уш-уш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28612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иш-иш-иш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214818"/>
            <a:ext cx="278608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Ош-ош-ош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5143512"/>
            <a:ext cx="278608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Уш-уш-уш</a:t>
            </a:r>
            <a:endParaRPr lang="ru-RU" sz="3600" dirty="0"/>
          </a:p>
        </p:txBody>
      </p:sp>
      <p:pic>
        <p:nvPicPr>
          <p:cNvPr id="17" name="Рисунок 16" descr="0_1511ad_fe37850_Mкошк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214818"/>
            <a:ext cx="1000132" cy="1333510"/>
          </a:xfrm>
          <a:prstGeom prst="rect">
            <a:avLst/>
          </a:prstGeom>
        </p:spPr>
      </p:pic>
      <p:pic>
        <p:nvPicPr>
          <p:cNvPr id="18" name="Рисунок 17" descr="0_121308_ac4fe44f_Mвишня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071678"/>
            <a:ext cx="1113865" cy="1375141"/>
          </a:xfrm>
          <a:prstGeom prst="rect">
            <a:avLst/>
          </a:prstGeom>
        </p:spPr>
      </p:pic>
      <p:pic>
        <p:nvPicPr>
          <p:cNvPr id="22" name="Рисунок 21" descr="игрушк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4000504"/>
            <a:ext cx="1833558" cy="1368116"/>
          </a:xfrm>
          <a:prstGeom prst="rect">
            <a:avLst/>
          </a:prstGeom>
        </p:spPr>
      </p:pic>
      <p:pic>
        <p:nvPicPr>
          <p:cNvPr id="23" name="Рисунок 22" descr="карандаш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620" y="714356"/>
            <a:ext cx="1443039" cy="1090669"/>
          </a:xfrm>
          <a:prstGeom prst="rect">
            <a:avLst/>
          </a:prstGeom>
        </p:spPr>
      </p:pic>
      <p:pic>
        <p:nvPicPr>
          <p:cNvPr id="26" name="Рисунок 25" descr="уши.png"/>
          <p:cNvPicPr>
            <a:picLocks noChangeAspect="1"/>
          </p:cNvPicPr>
          <p:nvPr/>
        </p:nvPicPr>
        <p:blipFill>
          <a:blip r:embed="rId10"/>
          <a:srcRect r="16666" b="40000"/>
          <a:stretch>
            <a:fillRect/>
          </a:stretch>
        </p:blipFill>
        <p:spPr>
          <a:xfrm>
            <a:off x="3714744" y="2214554"/>
            <a:ext cx="1578132" cy="128588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6"/>
            <a:ext cx="5500726" cy="371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Пройти по стрелочкам называя картинки.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Формировать предложно - падежные конструкции.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Автоматизировать звук в словах со стечением согласных.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b813_f2c621b6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929066"/>
            <a:ext cx="2857500" cy="2381250"/>
          </a:xfrm>
          <a:prstGeom prst="rect">
            <a:avLst/>
          </a:prstGeom>
        </p:spPr>
      </p:pic>
      <p:pic>
        <p:nvPicPr>
          <p:cNvPr id="4" name="Рисунок 3" descr="2669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982">
            <a:off x="7487534" y="57990"/>
            <a:ext cx="1655903" cy="165590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7572428" cy="607223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0_c2e0a_5ba1fa55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250">
            <a:off x="7742623" y="150600"/>
            <a:ext cx="1387107" cy="1387107"/>
          </a:xfrm>
          <a:prstGeom prst="rect">
            <a:avLst/>
          </a:prstGeom>
        </p:spPr>
      </p:pic>
      <p:pic>
        <p:nvPicPr>
          <p:cNvPr id="5" name="Рисунок 4" descr="0_1511ad_fe37850_Mкош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571480"/>
            <a:ext cx="1214446" cy="1619263"/>
          </a:xfrm>
          <a:prstGeom prst="rect">
            <a:avLst/>
          </a:prstGeom>
        </p:spPr>
      </p:pic>
      <p:pic>
        <p:nvPicPr>
          <p:cNvPr id="6" name="Рисунок 5" descr="2лягуш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928934"/>
            <a:ext cx="1508136" cy="1357322"/>
          </a:xfrm>
          <a:prstGeom prst="rect">
            <a:avLst/>
          </a:prstGeom>
        </p:spPr>
      </p:pic>
      <p:pic>
        <p:nvPicPr>
          <p:cNvPr id="7" name="Рисунок 6" descr="0_121308_ac4fe44f_Mвишн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500042"/>
            <a:ext cx="1357322" cy="1675705"/>
          </a:xfrm>
          <a:prstGeom prst="rect">
            <a:avLst/>
          </a:prstGeom>
        </p:spPr>
      </p:pic>
      <p:pic>
        <p:nvPicPr>
          <p:cNvPr id="9" name="Рисунок 8" descr="игрушка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2714620"/>
            <a:ext cx="1508127" cy="1357314"/>
          </a:xfrm>
          <a:prstGeom prst="rect">
            <a:avLst/>
          </a:prstGeom>
        </p:spPr>
      </p:pic>
      <p:pic>
        <p:nvPicPr>
          <p:cNvPr id="10" name="Рисунок 9" descr="imagesромашк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1" y="2857495"/>
            <a:ext cx="1449985" cy="1344193"/>
          </a:xfrm>
          <a:prstGeom prst="rect">
            <a:avLst/>
          </a:prstGeom>
        </p:spPr>
      </p:pic>
      <p:pic>
        <p:nvPicPr>
          <p:cNvPr id="11" name="Рисунок 10" descr="карандаш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4643446"/>
            <a:ext cx="1890359" cy="1428760"/>
          </a:xfrm>
          <a:prstGeom prst="rect">
            <a:avLst/>
          </a:prstGeom>
        </p:spPr>
      </p:pic>
      <p:pic>
        <p:nvPicPr>
          <p:cNvPr id="12" name="Рисунок 11" descr="уши.png"/>
          <p:cNvPicPr>
            <a:picLocks noChangeAspect="1"/>
          </p:cNvPicPr>
          <p:nvPr/>
        </p:nvPicPr>
        <p:blipFill>
          <a:blip r:embed="rId10"/>
          <a:srcRect r="14286" b="42857"/>
          <a:stretch>
            <a:fillRect/>
          </a:stretch>
        </p:blipFill>
        <p:spPr>
          <a:xfrm>
            <a:off x="5643570" y="4714884"/>
            <a:ext cx="1714511" cy="1143007"/>
          </a:xfrm>
          <a:prstGeom prst="rect">
            <a:avLst/>
          </a:prstGeom>
        </p:spPr>
      </p:pic>
      <p:pic>
        <p:nvPicPr>
          <p:cNvPr id="13" name="Рисунок 12" descr="4518945-thumb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802" y="714356"/>
            <a:ext cx="1857388" cy="1419045"/>
          </a:xfrm>
          <a:prstGeom prst="rect">
            <a:avLst/>
          </a:prstGeom>
        </p:spPr>
      </p:pic>
      <p:pic>
        <p:nvPicPr>
          <p:cNvPr id="14" name="Рисунок 13" descr="450995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4678" y="4505446"/>
            <a:ext cx="1285884" cy="1852488"/>
          </a:xfrm>
          <a:prstGeom prst="rect">
            <a:avLst/>
          </a:prstGeom>
        </p:spPr>
      </p:pic>
      <p:pic>
        <p:nvPicPr>
          <p:cNvPr id="15" name="Рисунок 14" descr="стрелка.png"/>
          <p:cNvPicPr>
            <a:picLocks noChangeAspect="1"/>
          </p:cNvPicPr>
          <p:nvPr/>
        </p:nvPicPr>
        <p:blipFill>
          <a:blip r:embed="rId13"/>
          <a:srcRect t="10714" b="3571"/>
          <a:stretch>
            <a:fillRect/>
          </a:stretch>
        </p:blipFill>
        <p:spPr>
          <a:xfrm>
            <a:off x="1000100" y="2214554"/>
            <a:ext cx="542925" cy="571504"/>
          </a:xfrm>
          <a:prstGeom prst="rect">
            <a:avLst/>
          </a:prstGeom>
        </p:spPr>
      </p:pic>
      <p:pic>
        <p:nvPicPr>
          <p:cNvPr id="16" name="Рисунок 15" descr="стрелка.png"/>
          <p:cNvPicPr>
            <a:picLocks noChangeAspect="1"/>
          </p:cNvPicPr>
          <p:nvPr/>
        </p:nvPicPr>
        <p:blipFill>
          <a:blip r:embed="rId13"/>
          <a:srcRect t="10714" b="14285"/>
          <a:stretch>
            <a:fillRect/>
          </a:stretch>
        </p:blipFill>
        <p:spPr>
          <a:xfrm>
            <a:off x="928662" y="4214818"/>
            <a:ext cx="542925" cy="500066"/>
          </a:xfrm>
          <a:prstGeom prst="rect">
            <a:avLst/>
          </a:prstGeom>
        </p:spPr>
      </p:pic>
      <p:pic>
        <p:nvPicPr>
          <p:cNvPr id="17" name="Рисунок 16" descr="стрелка.png"/>
          <p:cNvPicPr>
            <a:picLocks noChangeAspect="1"/>
          </p:cNvPicPr>
          <p:nvPr/>
        </p:nvPicPr>
        <p:blipFill>
          <a:blip r:embed="rId13"/>
          <a:srcRect b="4999"/>
          <a:stretch>
            <a:fillRect/>
          </a:stretch>
        </p:blipFill>
        <p:spPr>
          <a:xfrm rot="16200000">
            <a:off x="2412194" y="5017302"/>
            <a:ext cx="542925" cy="633418"/>
          </a:xfrm>
          <a:prstGeom prst="rect">
            <a:avLst/>
          </a:prstGeom>
        </p:spPr>
      </p:pic>
      <p:pic>
        <p:nvPicPr>
          <p:cNvPr id="18" name="Рисунок 17" descr="стрелка.png"/>
          <p:cNvPicPr>
            <a:picLocks noChangeAspect="1"/>
          </p:cNvPicPr>
          <p:nvPr/>
        </p:nvPicPr>
        <p:blipFill>
          <a:blip r:embed="rId13"/>
          <a:srcRect b="10714"/>
          <a:stretch>
            <a:fillRect/>
          </a:stretch>
        </p:blipFill>
        <p:spPr>
          <a:xfrm rot="10800000">
            <a:off x="3929058" y="4071942"/>
            <a:ext cx="542925" cy="595312"/>
          </a:xfrm>
          <a:prstGeom prst="rect">
            <a:avLst/>
          </a:prstGeom>
        </p:spPr>
      </p:pic>
      <p:pic>
        <p:nvPicPr>
          <p:cNvPr id="19" name="Рисунок 18" descr="стрелка.png"/>
          <p:cNvPicPr>
            <a:picLocks noChangeAspect="1"/>
          </p:cNvPicPr>
          <p:nvPr/>
        </p:nvPicPr>
        <p:blipFill>
          <a:blip r:embed="rId13"/>
          <a:srcRect t="5503" b="8782"/>
          <a:stretch>
            <a:fillRect/>
          </a:stretch>
        </p:blipFill>
        <p:spPr>
          <a:xfrm rot="10800000">
            <a:off x="3714744" y="2214554"/>
            <a:ext cx="542925" cy="571504"/>
          </a:xfrm>
          <a:prstGeom prst="rect">
            <a:avLst/>
          </a:prstGeom>
        </p:spPr>
      </p:pic>
      <p:pic>
        <p:nvPicPr>
          <p:cNvPr id="20" name="Рисунок 19" descr="стрелка.png"/>
          <p:cNvPicPr>
            <a:picLocks noChangeAspect="1"/>
          </p:cNvPicPr>
          <p:nvPr/>
        </p:nvPicPr>
        <p:blipFill>
          <a:blip r:embed="rId13"/>
          <a:srcRect t="10714" b="14285"/>
          <a:stretch>
            <a:fillRect/>
          </a:stretch>
        </p:blipFill>
        <p:spPr>
          <a:xfrm rot="16200000">
            <a:off x="5122075" y="1235851"/>
            <a:ext cx="542925" cy="500066"/>
          </a:xfrm>
          <a:prstGeom prst="rect">
            <a:avLst/>
          </a:prstGeom>
        </p:spPr>
      </p:pic>
      <p:pic>
        <p:nvPicPr>
          <p:cNvPr id="21" name="Рисунок 20" descr="стрелка.png"/>
          <p:cNvPicPr>
            <a:picLocks noChangeAspect="1"/>
          </p:cNvPicPr>
          <p:nvPr/>
        </p:nvPicPr>
        <p:blipFill>
          <a:blip r:embed="rId13"/>
          <a:srcRect b="14285"/>
          <a:stretch>
            <a:fillRect/>
          </a:stretch>
        </p:blipFill>
        <p:spPr>
          <a:xfrm>
            <a:off x="6286512" y="2214554"/>
            <a:ext cx="542925" cy="571504"/>
          </a:xfrm>
          <a:prstGeom prst="rect">
            <a:avLst/>
          </a:prstGeom>
        </p:spPr>
      </p:pic>
      <p:pic>
        <p:nvPicPr>
          <p:cNvPr id="22" name="Рисунок 21" descr="стрелка.png"/>
          <p:cNvPicPr>
            <a:picLocks noChangeAspect="1"/>
          </p:cNvPicPr>
          <p:nvPr/>
        </p:nvPicPr>
        <p:blipFill>
          <a:blip r:embed="rId13"/>
          <a:srcRect b="14285"/>
          <a:stretch>
            <a:fillRect/>
          </a:stretch>
        </p:blipFill>
        <p:spPr>
          <a:xfrm>
            <a:off x="6215074" y="4071942"/>
            <a:ext cx="542925" cy="571504"/>
          </a:xfrm>
          <a:prstGeom prst="rect">
            <a:avLst/>
          </a:prstGeom>
        </p:spPr>
      </p:pic>
      <p:pic>
        <p:nvPicPr>
          <p:cNvPr id="23" name="Рисунок 22" descr="60c491152b0153c08a45f6c26e45a6f3_opt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2890" y="928670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acc6_89113162_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290"/>
            <a:ext cx="1785940" cy="1750221"/>
          </a:xfrm>
          <a:prstGeom prst="rect">
            <a:avLst/>
          </a:prstGeom>
        </p:spPr>
      </p:pic>
      <p:pic>
        <p:nvPicPr>
          <p:cNvPr id="3" name="Рисунок 2" descr="Крош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670821"/>
            <a:ext cx="1571636" cy="1724378"/>
          </a:xfrm>
          <a:prstGeom prst="rect">
            <a:avLst/>
          </a:prstGeom>
        </p:spPr>
      </p:pic>
      <p:pic>
        <p:nvPicPr>
          <p:cNvPr id="4" name="Рисунок 3" descr="0_c2e0a_5ba1fa55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528">
            <a:off x="7619844" y="2525"/>
            <a:ext cx="1317402" cy="1317402"/>
          </a:xfrm>
          <a:prstGeom prst="rect">
            <a:avLst/>
          </a:prstGeom>
        </p:spPr>
      </p:pic>
      <p:pic>
        <p:nvPicPr>
          <p:cNvPr id="5" name="Рисунок 4" descr="4532870-thum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643314"/>
            <a:ext cx="1391631" cy="1664390"/>
          </a:xfrm>
          <a:prstGeom prst="rect">
            <a:avLst/>
          </a:prstGeom>
        </p:spPr>
      </p:pic>
      <p:pic>
        <p:nvPicPr>
          <p:cNvPr id="6" name="Рисунок 5" descr="60c491152b0153c08a45f6c26e45a6f3_op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8207" y="609425"/>
            <a:ext cx="1047750" cy="104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357430"/>
            <a:ext cx="278608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857628"/>
            <a:ext cx="271464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5715016"/>
            <a:ext cx="271464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143116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2143116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364331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364331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542926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542926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зме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5715016"/>
            <a:ext cx="452433" cy="430795"/>
          </a:xfrm>
          <a:prstGeom prst="rect">
            <a:avLst/>
          </a:prstGeom>
        </p:spPr>
      </p:pic>
      <p:pic>
        <p:nvPicPr>
          <p:cNvPr id="17" name="Рисунок 16" descr="зме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5715016"/>
            <a:ext cx="523871" cy="498816"/>
          </a:xfrm>
          <a:prstGeom prst="rect">
            <a:avLst/>
          </a:prstGeom>
        </p:spPr>
      </p:pic>
      <p:pic>
        <p:nvPicPr>
          <p:cNvPr id="18" name="Рисунок 17" descr="зме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5786454"/>
            <a:ext cx="452433" cy="43079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7037E-7 C 0.00468 -0.01805 0.01718 -0.025 0.02742 -0.03634 C 0.0394 -0.04953 0.01839 -0.03055 0.03819 -0.04745 C 0.04426 -0.05254 0.04982 -0.05833 0.05589 -0.06342 C 0.06353 -0.0699 0.07239 -0.07407 0.07985 -0.08078 C 0.08315 -0.08379 0.08593 -0.08773 0.08923 -0.09051 C 0.09166 -0.09259 0.09409 -0.09467 0.09652 -0.09676 C 0.10173 -0.10115 0.11388 -0.10764 0.11787 -0.11273 C 0.12221 -0.11828 0.12794 -0.12129 0.13211 -0.12685 C 0.13784 -0.13449 0.14357 -0.14444 0.14999 -0.15069 C 0.15312 -0.15717 0.15555 -0.15995 0.16076 -0.16342 C 0.1651 -0.17222 0.17082 -0.17986 0.17742 -0.18564 C 0.17829 -0.18726 0.17881 -0.18912 0.17985 -0.19051 C 0.18089 -0.19189 0.18246 -0.19213 0.18332 -0.19351 C 0.18419 -0.1949 0.18385 -0.19699 0.18454 -0.19838 C 0.18801 -0.20532 0.19392 -0.21088 0.19756 -0.21736 C 0.2026 -0.22639 0.20885 -0.23588 0.21544 -0.24282 C 0.22221 -0.26018 0.23437 -0.27176 0.2453 -0.28402 C 0.24947 -0.28865 0.25069 -0.29421 0.25589 -0.29676 C 0.25815 -0.30139 0.26128 -0.30717 0.26423 -0.31111 C 0.27378 -0.32384 0.26162 -0.30254 0.27152 -0.31898 C 0.27239 -0.32037 0.27308 -0.32222 0.27378 -0.32384 C 0.27464 -0.32592 0.27517 -0.32824 0.27621 -0.33009 C 0.28107 -0.33819 0.28714 -0.34537 0.29166 -0.35393 C 0.29704 -0.36389 0.29079 -0.35717 0.29756 -0.36342 C 0.30034 -0.36898 0.30051 -0.37222 0.30485 -0.37615 C 0.30676 -0.38426 0.3085 -0.38958 0.31197 -0.39676 C 0.31457 -0.40949 0.31839 -0.42152 0.32256 -0.43333 C 0.32412 -0.4581 0.32655 -0.48773 0.31319 -0.50787 C 0.30867 -0.51458 0.30433 -0.52106 0.29878 -0.52523 C 0.29548 -0.52777 0.28819 -0.53171 0.28819 -0.53171 C 0.27534 -0.53009 0.27082 -0.52824 0.26076 -0.51898 C 0.25485 -0.50717 0.25832 -0.51597 0.25832 -0.48889 " pathEditMode="relative" ptsTypes="ffffffffffffffffffffffffffffffff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3797 C 0.01076 -0.05533 0.01475 -0.07778 0.02465 -0.09028 C 0.02604 -0.09769 0.02899 -0.10139 0.03177 -0.10787 C 0.03263 -0.10996 0.0335 -0.11204 0.0342 -0.11412 C 0.03472 -0.11574 0.03472 -0.1176 0.03541 -0.11899 C 0.0368 -0.12223 0.03854 -0.12524 0.0401 -0.12848 C 0.04097 -0.1301 0.04253 -0.13311 0.04253 -0.13311 C 0.04479 -0.14213 0.04965 -0.15139 0.05555 -0.15695 C 0.0651 -0.17593 0.07847 -0.19399 0.096 -0.19815 C 0.10243 -0.20255 0.10937 -0.20348 0.11614 -0.20625 C 0.12204 -0.20857 0.12725 -0.21227 0.13298 -0.21412 C 0.13975 -0.22061 0.13263 -0.21482 0.14253 -0.21899 C 0.15312 -0.22362 0.16371 -0.22755 0.17465 -0.23149 C 0.1901 -0.23704 0.20538 -0.24537 0.221 -0.2507 C 0.22604 -0.25232 0.23055 -0.25324 0.23524 -0.25533 C 0.24062 -0.26042 0.24427 -0.26204 0.25069 -0.26343 C 0.25625 -0.26621 0.2618 -0.26713 0.26736 -0.26968 C 0.28246 -0.27639 0.29618 -0.28658 0.31145 -0.2919 C 0.31684 -0.29676 0.32326 -0.29746 0.32934 -0.29977 C 0.33246 -0.30093 0.33888 -0.30301 0.33888 -0.30301 C 0.34496 -0.30834 0.35086 -0.30926 0.35798 -0.31088 C 0.37048 -0.31667 0.38402 -0.31899 0.39722 -0.32037 C 0.4335 -0.32871 0.44253 -0.32431 0.49843 -0.32524 C 0.51909 -0.32987 0.54062 -0.33056 0.56145 -0.33149 C 0.58316 -0.33727 0.56927 -0.33449 0.60312 -0.33635 C 0.61684 -0.3382 0.63073 -0.34074 0.64479 -0.3426 C 0.64861 -0.34306 0.65677 -0.34422 0.65677 -0.34422 C 0.66979 -0.34862 0.66302 -0.34699 0.67708 -0.34908 C 0.6934 -0.34862 0.70972 -0.34954 0.72586 -0.34746 C 0.72968 -0.34699 0.72934 -0.33797 0.73055 -0.33311 C 0.73229 -0.32662 0.73055 -0.31945 0.73055 -0.3125 " pathEditMode="relative" ptsTypes="ffffffffffffffffffffffffffffff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338 C 0.01372 -0.03125 0.01997 -0.03495 0.02743 -0.03681 C 0.03212 -0.03796 0.03698 -0.03889 0.04167 -0.04005 C 0.0441 -0.04051 0.04879 -0.04167 0.04879 -0.04167 C 0.05122 -0.04375 0.0533 -0.04676 0.05608 -0.04792 C 0.05851 -0.04907 0.0632 -0.05116 0.0632 -0.05116 C 0.06875 -0.05625 0.07483 -0.06227 0.08108 -0.06551 C 0.08438 -0.06713 0.0882 -0.06759 0.09167 -0.06875 C 0.09584 -0.07037 0.09948 -0.07338 0.10365 -0.075 C 0.1092 -0.07731 0.1158 -0.07801 0.12153 -0.07986 C 0.12795 -0.08194 0.13525 -0.08657 0.14167 -0.08773 C 0.16615 -0.0919 0.18959 -0.10208 0.21441 -0.10509 C 0.225 -0.1081 0.23577 -0.10903 0.24653 -0.11157 C 0.25469 -0.11528 0.24688 -0.11227 0.2632 -0.11458 C 0.27622 -0.11644 0.28959 -0.11921 0.30243 -0.12269 C 0.38594 -0.1213 0.37118 -0.12731 0.4132 -0.1162 C 0.41962 -0.11204 0.42674 -0.11227 0.43334 -0.10833 C 0.44063 -0.10417 0.44497 -0.0956 0.45243 -0.09236 C 0.46007 -0.07778 0.46268 -0.06042 0.46545 -0.04329 C 0.46684 -0.03472 0.46667 -0.0412 0.46667 -0.03681 " pathEditMode="relative" ptsTypes="fffffffffffffffffff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2e0a_5ba1fa55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991">
            <a:off x="7486495" y="107933"/>
            <a:ext cx="1446717" cy="1446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585791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Найди слово, в котором нет  </a:t>
            </a:r>
            <a:r>
              <a:rPr lang="en-US" sz="2400" dirty="0" smtClean="0"/>
              <a:t>[</a:t>
            </a:r>
            <a:r>
              <a:rPr lang="ru-RU" sz="2400" dirty="0" smtClean="0"/>
              <a:t>Ш</a:t>
            </a:r>
            <a:r>
              <a:rPr lang="en-US" sz="2400" dirty="0" smtClean="0"/>
              <a:t>]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7500990" cy="15001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143248"/>
            <a:ext cx="7500990" cy="15716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857760"/>
            <a:ext cx="7500990" cy="142876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мышка.jpeg"/>
          <p:cNvPicPr>
            <a:picLocks noChangeAspect="1"/>
          </p:cNvPicPr>
          <p:nvPr/>
        </p:nvPicPr>
        <p:blipFill>
          <a:blip r:embed="rId4" cstate="print"/>
          <a:srcRect b="5263"/>
          <a:stretch>
            <a:fillRect/>
          </a:stretch>
        </p:blipFill>
        <p:spPr>
          <a:xfrm>
            <a:off x="642910" y="1500174"/>
            <a:ext cx="1042090" cy="1285883"/>
          </a:xfrm>
          <a:prstGeom prst="rect">
            <a:avLst/>
          </a:prstGeom>
        </p:spPr>
      </p:pic>
      <p:pic>
        <p:nvPicPr>
          <p:cNvPr id="8" name="Рисунок 7" descr="парашют.jpg"/>
          <p:cNvPicPr>
            <a:picLocks noChangeAspect="1"/>
          </p:cNvPicPr>
          <p:nvPr/>
        </p:nvPicPr>
        <p:blipFill>
          <a:blip r:embed="rId5"/>
          <a:srcRect l="10685" t="5665" r="13709" b="13054"/>
          <a:stretch>
            <a:fillRect/>
          </a:stretch>
        </p:blipFill>
        <p:spPr>
          <a:xfrm>
            <a:off x="2396388" y="1571612"/>
            <a:ext cx="1461232" cy="1285884"/>
          </a:xfrm>
          <a:prstGeom prst="rect">
            <a:avLst/>
          </a:prstGeom>
        </p:spPr>
      </p:pic>
      <p:pic>
        <p:nvPicPr>
          <p:cNvPr id="9" name="Рисунок 8" descr="петушо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1571612"/>
            <a:ext cx="1166814" cy="1336002"/>
          </a:xfrm>
          <a:prstGeom prst="rect">
            <a:avLst/>
          </a:prstGeom>
        </p:spPr>
      </p:pic>
      <p:pic>
        <p:nvPicPr>
          <p:cNvPr id="10" name="Рисунок 9" descr="лапша.jpg"/>
          <p:cNvPicPr>
            <a:picLocks noChangeAspect="1"/>
          </p:cNvPicPr>
          <p:nvPr/>
        </p:nvPicPr>
        <p:blipFill>
          <a:blip r:embed="rId7"/>
          <a:srcRect l="12500" t="11340" r="12500" b="15206"/>
          <a:stretch>
            <a:fillRect/>
          </a:stretch>
        </p:blipFill>
        <p:spPr>
          <a:xfrm>
            <a:off x="6072198" y="3286124"/>
            <a:ext cx="1661873" cy="1214446"/>
          </a:xfrm>
          <a:prstGeom prst="rect">
            <a:avLst/>
          </a:prstGeom>
        </p:spPr>
      </p:pic>
      <p:pic>
        <p:nvPicPr>
          <p:cNvPr id="12" name="Рисунок 11" descr="шайба.jpg"/>
          <p:cNvPicPr>
            <a:picLocks noChangeAspect="1"/>
          </p:cNvPicPr>
          <p:nvPr/>
        </p:nvPicPr>
        <p:blipFill>
          <a:blip r:embed="rId8"/>
          <a:srcRect t="18504"/>
          <a:stretch>
            <a:fillRect/>
          </a:stretch>
        </p:blipFill>
        <p:spPr>
          <a:xfrm>
            <a:off x="2786049" y="3280631"/>
            <a:ext cx="1214447" cy="1362815"/>
          </a:xfrm>
          <a:prstGeom prst="rect">
            <a:avLst/>
          </a:prstGeom>
        </p:spPr>
      </p:pic>
      <p:pic>
        <p:nvPicPr>
          <p:cNvPr id="13" name="Рисунок 12" descr="порошок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9012" y="3158169"/>
            <a:ext cx="1667434" cy="1485277"/>
          </a:xfrm>
          <a:prstGeom prst="rect">
            <a:avLst/>
          </a:prstGeom>
        </p:spPr>
      </p:pic>
      <p:pic>
        <p:nvPicPr>
          <p:cNvPr id="14" name="Рисунок 13" descr="швейная машина.jpg"/>
          <p:cNvPicPr>
            <a:picLocks noChangeAspect="1"/>
          </p:cNvPicPr>
          <p:nvPr/>
        </p:nvPicPr>
        <p:blipFill>
          <a:blip r:embed="rId10"/>
          <a:srcRect t="13904"/>
          <a:stretch>
            <a:fillRect/>
          </a:stretch>
        </p:blipFill>
        <p:spPr>
          <a:xfrm>
            <a:off x="4714876" y="5000636"/>
            <a:ext cx="1790382" cy="1071570"/>
          </a:xfrm>
          <a:prstGeom prst="rect">
            <a:avLst/>
          </a:prstGeom>
        </p:spPr>
      </p:pic>
      <p:pic>
        <p:nvPicPr>
          <p:cNvPr id="15" name="Рисунок 14" descr="цифра шесть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6578" y="4929198"/>
            <a:ext cx="1143008" cy="1168751"/>
          </a:xfrm>
          <a:prstGeom prst="rect">
            <a:avLst/>
          </a:prstGeom>
        </p:spPr>
      </p:pic>
      <p:pic>
        <p:nvPicPr>
          <p:cNvPr id="16" name="Рисунок 15" descr="шум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48" y="4929198"/>
            <a:ext cx="1447802" cy="1228258"/>
          </a:xfrm>
          <a:prstGeom prst="rect">
            <a:avLst/>
          </a:prstGeom>
        </p:spPr>
      </p:pic>
      <p:pic>
        <p:nvPicPr>
          <p:cNvPr id="17" name="Рисунок 16" descr="листик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2198" y="1500174"/>
            <a:ext cx="1385890" cy="1307896"/>
          </a:xfrm>
          <a:prstGeom prst="rect">
            <a:avLst/>
          </a:prstGeom>
        </p:spPr>
      </p:pic>
      <p:pic>
        <p:nvPicPr>
          <p:cNvPr id="18" name="Рисунок 17" descr="дельфин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472" y="3357562"/>
            <a:ext cx="1928818" cy="1350173"/>
          </a:xfrm>
          <a:prstGeom prst="rect">
            <a:avLst/>
          </a:prstGeom>
        </p:spPr>
      </p:pic>
      <p:pic>
        <p:nvPicPr>
          <p:cNvPr id="19" name="Рисунок 18" descr="улитка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28926" y="4929198"/>
            <a:ext cx="1357322" cy="1247112"/>
          </a:xfrm>
          <a:prstGeom prst="rect">
            <a:avLst/>
          </a:prstGeom>
        </p:spPr>
      </p:pic>
      <p:pic>
        <p:nvPicPr>
          <p:cNvPr id="20" name="Рисунок 19" descr="60c491152b0153c08a45f6c26e45a6f3_opt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8148" y="762006"/>
            <a:ext cx="1023920" cy="10239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4071966" cy="335758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714356"/>
            <a:ext cx="1047750" cy="1047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4786322"/>
            <a:ext cx="414340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p_20_475486_9224.jpg"/>
          <p:cNvPicPr>
            <a:picLocks noChangeAspect="1"/>
          </p:cNvPicPr>
          <p:nvPr/>
        </p:nvPicPr>
        <p:blipFill>
          <a:blip r:embed="rId5"/>
          <a:srcRect t="66667" r="62500"/>
          <a:stretch>
            <a:fillRect/>
          </a:stretch>
        </p:blipFill>
        <p:spPr>
          <a:xfrm>
            <a:off x="2285984" y="1214422"/>
            <a:ext cx="2143140" cy="264320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71736" y="4786322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786322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710" y="4572008"/>
            <a:ext cx="785818" cy="771524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у</a:t>
            </a:r>
            <a:endParaRPr lang="ru-RU" sz="4800" dirty="0"/>
          </a:p>
        </p:txBody>
      </p:sp>
      <p:sp>
        <p:nvSpPr>
          <p:cNvPr id="10" name="Овал 9"/>
          <p:cNvSpPr/>
          <p:nvPr/>
        </p:nvSpPr>
        <p:spPr>
          <a:xfrm>
            <a:off x="6858016" y="5643578"/>
            <a:ext cx="785818" cy="771524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ш</a:t>
            </a:r>
            <a:endParaRPr lang="ru-RU" sz="4800" dirty="0"/>
          </a:p>
        </p:txBody>
      </p:sp>
      <p:sp>
        <p:nvSpPr>
          <p:cNvPr id="11" name="Овал 10"/>
          <p:cNvSpPr/>
          <p:nvPr/>
        </p:nvSpPr>
        <p:spPr>
          <a:xfrm>
            <a:off x="6357950" y="4643446"/>
            <a:ext cx="785818" cy="771524"/>
          </a:xfrm>
          <a:prstGeom prst="ellipse">
            <a:avLst/>
          </a:prstGeom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д</a:t>
            </a:r>
            <a:endParaRPr lang="ru-RU" sz="4800" dirty="0"/>
          </a:p>
        </p:txBody>
      </p:sp>
      <p:pic>
        <p:nvPicPr>
          <p:cNvPr id="12" name="Рисунок 11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071678"/>
            <a:ext cx="1104900" cy="857250"/>
          </a:xfrm>
          <a:prstGeom prst="rect">
            <a:avLst/>
          </a:prstGeom>
        </p:spPr>
      </p:pic>
      <p:pic>
        <p:nvPicPr>
          <p:cNvPr id="13" name="Рисунок 12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7390">
            <a:off x="2877672" y="2089040"/>
            <a:ext cx="1420959" cy="1102468"/>
          </a:xfrm>
          <a:prstGeom prst="rect">
            <a:avLst/>
          </a:prstGeom>
        </p:spPr>
      </p:pic>
      <p:pic>
        <p:nvPicPr>
          <p:cNvPr id="14" name="Рисунок 13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1857364"/>
            <a:ext cx="2195524" cy="170342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5879 C 0.00053 -0.0625 0.00018 -0.06875 -0.00243 -0.07152 C -0.00538 -0.07477 -0.00954 -0.07453 -0.01319 -0.07615 C -0.01441 -0.07662 -0.01684 -0.07777 -0.01684 -0.07777 C -0.02326 -0.08379 -0.03298 -0.08426 -0.04062 -0.08564 C -0.05416 -0.09027 -0.0684 -0.09097 -0.08229 -0.09375 C -0.16475 -0.12685 -0.25451 -0.09583 -0.34062 -0.09514 C -0.34878 -0.09398 -0.35625 -0.09189 -0.36441 -0.09051 C -0.37343 -0.08727 -0.38246 -0.0868 -0.39184 -0.08564 C -0.39947 -0.0831 -0.40659 -0.08217 -0.41441 -0.08102 C -0.42204 -0.07384 -0.41545 -0.07893 -0.43229 -0.07615 C -0.4375 -0.07523 -0.4427 -0.07291 -0.44774 -0.07152 C -0.45277 -0.06666 -0.45868 -0.06551 -0.46441 -0.0618 C -0.47048 -0.05787 -0.47569 -0.05185 -0.48229 -0.0493 C -0.48732 -0.04467 -0.49079 -0.04027 -0.49652 -0.03819 C -0.49913 -0.0331 -0.50225 -0.02893 -0.50486 -0.02384 C -0.50607 -0.01898 -0.50954 -0.01574 -0.50954 -0.01273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6111 C -0.00486 -0.06713 -0.00937 -0.07292 -0.01475 -0.07523 C -0.02326 -0.08287 -0.03194 -0.08936 -0.04201 -0.09283 C -0.0552 -0.10371 -0.07256 -0.10348 -0.08732 -0.10695 C -0.18142 -0.10625 -0.23645 -0.11273 -0.31475 -0.09746 C -0.32378 -0.09329 -0.31441 -0.09723 -0.33368 -0.09445 C -0.33975 -0.09352 -0.34566 -0.09051 -0.35156 -0.08959 C -0.36979 -0.08635 -0.38819 -0.08311 -0.40642 -0.0801 C -0.41406 -0.07662 -0.40503 -0.08056 -0.41701 -0.07686 C -0.42986 -0.07292 -0.44218 -0.06598 -0.4552 -0.0625 C -0.45642 -0.06158 -0.45746 -0.06019 -0.45868 -0.05949 C -0.45989 -0.0588 -0.46128 -0.0588 -0.46232 -0.05787 C -0.47204 -0.04954 -0.47534 -0.04398 -0.48246 -0.03403 C -0.48975 -0.02385 -0.49774 -0.01412 -0.50399 -0.00232 C -0.50555 0.0037 -0.50468 0.00115 -0.50642 0.00555 " pathEditMode="relative" ptsTypes="ffffffffffffff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5857 C 0.0066 -0.07732 -0.00173 -0.08936 -0.01076 -0.10139 C -0.01458 -0.10648 -0.01597 -0.11297 -0.02031 -0.11736 C -0.02795 -0.12523 -0.03472 -0.13172 -0.04166 -0.14098 C -0.04288 -0.1426 -0.04496 -0.14306 -0.04653 -0.14422 C -0.0526 -0.14908 -0.05712 -0.15255 -0.06319 -0.15695 C -0.08055 -0.16922 -0.06944 -0.16389 -0.07864 -0.16806 C -0.08246 -0.17153 -0.08594 -0.17246 -0.09045 -0.17431 C -0.09896 -0.18195 -0.1092 -0.18542 -0.1191 -0.18866 C -0.12482 -0.19398 -0.12031 -0.19074 -0.12864 -0.19352 C -0.13281 -0.19491 -0.13628 -0.19838 -0.14045 -0.19977 C -0.14653 -0.20186 -0.15243 -0.20348 -0.15833 -0.20625 C -0.18107 -0.20556 -0.21441 -0.21389 -0.23698 -0.19514 C -0.23923 -0.19028 -0.24045 -0.18542 -0.24288 -0.18079 C -0.24462 -0.17431 -0.24757 -0.16574 -0.24757 -0.15857 " pathEditMode="relative" ptsTypes="ffffffffffffff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4286280" cy="385765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мыш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857232"/>
            <a:ext cx="2333628" cy="3039550"/>
          </a:xfrm>
          <a:prstGeom prst="rect">
            <a:avLst/>
          </a:prstGeom>
        </p:spPr>
      </p:pic>
      <p:pic>
        <p:nvPicPr>
          <p:cNvPr id="4" name="Рисунок 3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785926"/>
            <a:ext cx="1104900" cy="857250"/>
          </a:xfrm>
          <a:prstGeom prst="rect">
            <a:avLst/>
          </a:prstGeom>
        </p:spPr>
      </p:pic>
      <p:pic>
        <p:nvPicPr>
          <p:cNvPr id="5" name="Рисунок 4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000240"/>
            <a:ext cx="1749433" cy="1357319"/>
          </a:xfrm>
          <a:prstGeom prst="rect">
            <a:avLst/>
          </a:prstGeom>
        </p:spPr>
      </p:pic>
      <p:pic>
        <p:nvPicPr>
          <p:cNvPr id="6" name="Рисунок 5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000108"/>
            <a:ext cx="2266962" cy="1758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5143512"/>
            <a:ext cx="407196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143512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357554" y="5143512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86578" y="2928934"/>
            <a:ext cx="1271590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шь</a:t>
            </a:r>
            <a:endParaRPr lang="ru-RU" sz="4400" dirty="0"/>
          </a:p>
        </p:txBody>
      </p:sp>
      <p:sp>
        <p:nvSpPr>
          <p:cNvPr id="11" name="Овал 10"/>
          <p:cNvSpPr/>
          <p:nvPr/>
        </p:nvSpPr>
        <p:spPr>
          <a:xfrm>
            <a:off x="6572264" y="5000636"/>
            <a:ext cx="914400" cy="9144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</a:t>
            </a:r>
            <a:endParaRPr lang="ru-RU" sz="4400" dirty="0"/>
          </a:p>
        </p:txBody>
      </p:sp>
      <p:sp>
        <p:nvSpPr>
          <p:cNvPr id="12" name="Овал 11"/>
          <p:cNvSpPr/>
          <p:nvPr/>
        </p:nvSpPr>
        <p:spPr>
          <a:xfrm>
            <a:off x="7715272" y="4500570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ы</a:t>
            </a:r>
            <a:endParaRPr lang="ru-RU" sz="4800" dirty="0"/>
          </a:p>
        </p:txBody>
      </p:sp>
      <p:pic>
        <p:nvPicPr>
          <p:cNvPr id="13" name="Рисунок 12" descr="0_c2e07_9acd6c90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14" name="Рисунок 13" descr="60c491152b0153c08a45f6c26e45a6f3_op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710" y="64291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754 C -0.0066 -0.07678 -0.01615 -0.07655 -0.02552 -0.07933 C -0.02795 -0.08002 -0.02917 -0.08395 -0.03142 -0.08534 C -0.03472 -0.08742 -0.03854 -0.08742 -0.04184 -0.08927 C -0.04549 -0.09135 -0.04844 -0.09575 -0.05226 -0.09714 C -0.06042 -0.10037 -0.09826 -0.10454 -0.10312 -0.10523 C -0.23212 -0.19126 -0.39167 -0.11194 -0.53594 -0.11124 C -0.54444 -0.10985 -0.55295 -0.10985 -0.56128 -0.10708 C -0.56302 -0.10639 -0.56406 -0.10384 -0.5658 -0.10315 C -0.56858 -0.10199 -0.5717 -0.10199 -0.57465 -0.1013 C -0.5809 -0.09621 -0.5842 -0.09182 -0.59115 -0.08927 C -0.59983 -0.07401 -0.59028 -0.08696 -0.60451 -0.07933 C -0.62431 -0.06846 -0.59462 -0.07655 -0.61944 -0.07146 C -0.62049 -0.06753 -0.62101 -0.06314 -0.6224 -0.05944 C -0.62309 -0.05782 -0.625 -0.05736 -0.62552 -0.05551 C -0.62656 -0.05181 -0.62535 -0.04695 -0.62691 -0.04348 C -0.6342 -0.02614 -0.63299 -0.04741 -0.63299 -0.03169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7609 C -0.03507 -0.08997 -0.03403 -0.09135 -0.07587 -0.09205 C -0.18924 -0.0939 -0.30278 -0.09066 -0.41615 -0.08997 C -0.44045 -0.08488 -0.46476 -0.08071 -0.48924 -0.07609 C -0.50174 -0.06938 -0.51302 -0.06591 -0.52656 -0.06406 C -0.54115 -0.05643 -0.53854 -0.05458 -0.55642 -0.05227 C -0.55799 -0.05019 -0.55903 -0.04741 -0.56094 -0.04626 C -0.56424 -0.04441 -0.56858 -0.04695 -0.57135 -0.04417 C -0.57378 -0.04163 -0.57257 -0.03585 -0.57431 -0.03238 C -0.57517 -0.03076 -0.57726 -0.03099 -0.57882 -0.0303 C -0.58073 -0.02637 -0.58281 -0.02244 -0.58472 -0.0185 C -0.58576 -0.01642 -0.58785 -0.01249 -0.58785 -0.01249 C -0.58889 -0.00717 -0.58941 -0.00162 -0.5908 0.00347 C -0.59219 0.00855 -0.59531 0.01226 -0.5967 0.01734 C -0.59792 0.02197 -0.59861 0.02659 -0.59965 0.03122 C -0.60017 0.0333 -0.60122 0.03723 -0.60122 0.03723 " pathEditMode="relative" ptsTypes="fffffffffffffff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7169 C -0.03646 -0.07053 -0.06528 -0.06845 -0.0967 -0.06591 C -0.1026 -0.05758 -0.09653 -0.06452 -0.10868 -0.05989 C -0.13507 -0.04995 -0.10729 -0.05666 -0.13107 -0.0518 C -0.1441 -0.04556 -0.15469 -0.03677 -0.1684 -0.03399 C -0.17031 -0.03145 -0.17187 -0.02775 -0.1743 -0.02613 C -0.17708 -0.02428 -0.18038 -0.0252 -0.18333 -0.02405 C -0.18975 -0.02174 -0.19635 -0.01896 -0.2026 -0.01619 C -0.21024 -0.00601 -0.21528 -0.0074 -0.22656 -0.00231 C -0.23489 0.00139 -0.24219 0.00787 -0.25052 0.0118 C -0.25989 0.02429 -0.26666 0.03539 -0.27882 0.04348 C -0.28437 0.05643 -0.2908 0.06638 -0.29965 0.0754 C -0.30017 0.07794 -0.3 0.08118 -0.30121 0.08326 C -0.30312 0.08673 -0.30625 0.08858 -0.30868 0.09135 C -0.31493 0.09852 -0.31475 0.09991 -0.32066 0.11101 C -0.32344 0.12281 -0.31979 0.11194 -0.32656 0.12096 C -0.32934 0.12466 -0.33125 0.12928 -0.33403 0.13298 C -0.33715 0.15264 -0.33264 0.1346 -0.34149 0.14894 C -0.34253 0.15056 -0.34219 0.1531 -0.34305 0.15495 C -0.34687 0.16258 -0.35191 0.16952 -0.35642 0.17669 C -0.36094 0.18363 -0.36146 0.19288 -0.36528 0.20051 C -0.3684 0.21508 -0.36805 0.23173 -0.3743 0.24422 C -0.37535 0.25486 -0.37725 0.27614 -0.37725 0.27614 " pathEditMode="relative" ptsTypes="ffffffffffffffffffffff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и вет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85860"/>
            <a:ext cx="5643602" cy="4929221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571480"/>
            <a:ext cx="471490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шишка, две шишки…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8424308solnish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34" y="0"/>
            <a:ext cx="1971667" cy="2143116"/>
          </a:xfrm>
          <a:prstGeom prst="rect">
            <a:avLst/>
          </a:prstGeom>
        </p:spPr>
      </p:pic>
      <p:pic>
        <p:nvPicPr>
          <p:cNvPr id="6" name="Рисунок 5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204" y="857232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5857916" cy="42862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№4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Автоматизация в словах без ударения и со  стечением согласных.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Распечатка: упражнение №5-9, лабиринт №3-4.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38424308solnishk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851" y="-138934"/>
            <a:ext cx="1705149" cy="1853422"/>
          </a:xfrm>
          <a:prstGeom prst="rect">
            <a:avLst/>
          </a:prstGeom>
        </p:spPr>
      </p:pic>
      <p:pic>
        <p:nvPicPr>
          <p:cNvPr id="4" name="Рисунок 3" descr="0_87b94_bd58f606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131" y="3214686"/>
            <a:ext cx="3411228" cy="328614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600079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Найди слово, в котором нет </a:t>
            </a:r>
            <a:r>
              <a:rPr lang="en-US" sz="2800" dirty="0" smtClean="0"/>
              <a:t>[</a:t>
            </a:r>
            <a:r>
              <a:rPr lang="ru-RU" sz="2800" dirty="0" err="1" smtClean="0"/>
              <a:t>ш</a:t>
            </a:r>
            <a:r>
              <a:rPr lang="en-US" sz="2800" dirty="0" smtClean="0"/>
              <a:t>]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4"/>
            <a:ext cx="6643734" cy="15001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86058"/>
            <a:ext cx="6643734" cy="15716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500570"/>
            <a:ext cx="6643734" cy="15716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_8cb80_1ab31a49_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928934"/>
            <a:ext cx="1293602" cy="1276354"/>
          </a:xfrm>
          <a:prstGeom prst="rect">
            <a:avLst/>
          </a:prstGeom>
        </p:spPr>
      </p:pic>
      <p:pic>
        <p:nvPicPr>
          <p:cNvPr id="8" name="Рисунок 7" descr="карандаш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730" y="2866628"/>
            <a:ext cx="1878278" cy="1419628"/>
          </a:xfrm>
          <a:prstGeom prst="rect">
            <a:avLst/>
          </a:prstGeom>
        </p:spPr>
      </p:pic>
      <p:pic>
        <p:nvPicPr>
          <p:cNvPr id="9" name="Рисунок 8" descr="801021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357298"/>
            <a:ext cx="1676545" cy="984589"/>
          </a:xfrm>
          <a:prstGeom prst="rect">
            <a:avLst/>
          </a:prstGeom>
        </p:spPr>
      </p:pic>
      <p:pic>
        <p:nvPicPr>
          <p:cNvPr id="10" name="Рисунок 9" descr="каш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1357298"/>
            <a:ext cx="1665350" cy="1143008"/>
          </a:xfrm>
          <a:prstGeom prst="rect">
            <a:avLst/>
          </a:prstGeom>
        </p:spPr>
      </p:pic>
      <p:pic>
        <p:nvPicPr>
          <p:cNvPr id="11" name="Рисунок 10" descr="ландыш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4611499"/>
            <a:ext cx="1500198" cy="1350179"/>
          </a:xfrm>
          <a:prstGeom prst="rect">
            <a:avLst/>
          </a:prstGeom>
        </p:spPr>
      </p:pic>
      <p:pic>
        <p:nvPicPr>
          <p:cNvPr id="12" name="Рисунок 11" descr="0_7a0f8_ae003b16_X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2801412"/>
            <a:ext cx="1571636" cy="1387460"/>
          </a:xfrm>
          <a:prstGeom prst="rect">
            <a:avLst/>
          </a:prstGeom>
        </p:spPr>
      </p:pic>
      <p:pic>
        <p:nvPicPr>
          <p:cNvPr id="13" name="Рисунок 12" descr="0_7d396_b89eaf36_XXX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86" y="4500570"/>
            <a:ext cx="1500198" cy="1500198"/>
          </a:xfrm>
          <a:prstGeom prst="rect">
            <a:avLst/>
          </a:prstGeom>
        </p:spPr>
      </p:pic>
      <p:pic>
        <p:nvPicPr>
          <p:cNvPr id="14" name="Рисунок 13" descr="крыса.jpg"/>
          <p:cNvPicPr>
            <a:picLocks noChangeAspect="1"/>
          </p:cNvPicPr>
          <p:nvPr/>
        </p:nvPicPr>
        <p:blipFill>
          <a:blip r:embed="rId10"/>
          <a:srcRect l="1442" t="11994" r="52727" b="37705"/>
          <a:stretch>
            <a:fillRect/>
          </a:stretch>
        </p:blipFill>
        <p:spPr>
          <a:xfrm rot="21161355">
            <a:off x="5563546" y="4736467"/>
            <a:ext cx="1644168" cy="1200838"/>
          </a:xfrm>
          <a:prstGeom prst="rect">
            <a:avLst/>
          </a:prstGeom>
        </p:spPr>
      </p:pic>
      <p:pic>
        <p:nvPicPr>
          <p:cNvPr id="17" name="Рисунок 16" descr="0_c2e0a_5ba1fa55_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26954">
            <a:off x="7534976" y="33995"/>
            <a:ext cx="1545181" cy="1545181"/>
          </a:xfrm>
          <a:prstGeom prst="rect">
            <a:avLst/>
          </a:prstGeom>
        </p:spPr>
      </p:pic>
      <p:pic>
        <p:nvPicPr>
          <p:cNvPr id="18" name="Рисунок 17" descr="60c491152b0153c08a45f6c26e45a6f3_opt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6710" y="714356"/>
            <a:ext cx="1047750" cy="1047750"/>
          </a:xfrm>
          <a:prstGeom prst="rect">
            <a:avLst/>
          </a:prstGeom>
        </p:spPr>
      </p:pic>
      <p:pic>
        <p:nvPicPr>
          <p:cNvPr id="19" name="Рисунок 18" descr="бант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3372" y="1214422"/>
            <a:ext cx="994679" cy="1357322"/>
          </a:xfrm>
          <a:prstGeom prst="rect">
            <a:avLst/>
          </a:prstGeom>
        </p:spPr>
      </p:pic>
      <p:pic>
        <p:nvPicPr>
          <p:cNvPr id="20" name="Рисунок 19" descr="корова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4612" y="4572008"/>
            <a:ext cx="1309697" cy="1386738"/>
          </a:xfrm>
          <a:prstGeom prst="rect">
            <a:avLst/>
          </a:prstGeom>
        </p:spPr>
      </p:pic>
      <p:pic>
        <p:nvPicPr>
          <p:cNvPr id="21" name="Рисунок 20" descr="imagмаки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8662" y="2928934"/>
            <a:ext cx="1641430" cy="1314452"/>
          </a:xfrm>
          <a:prstGeom prst="rect">
            <a:avLst/>
          </a:prstGeom>
        </p:spPr>
      </p:pic>
      <p:pic>
        <p:nvPicPr>
          <p:cNvPr id="6" name="Рисунок 5" descr="pear_PNG3446-170x139груши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224" y="1214422"/>
            <a:ext cx="1484431" cy="121374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358114" cy="6000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238424308solnishk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90" y="-30259"/>
            <a:ext cx="1748010" cy="1900011"/>
          </a:xfrm>
          <a:prstGeom prst="rect">
            <a:avLst/>
          </a:prstGeom>
        </p:spPr>
      </p:pic>
      <p:pic>
        <p:nvPicPr>
          <p:cNvPr id="4" name="Рисунок 3" descr="1bced4eb45c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00041"/>
            <a:ext cx="1928826" cy="1717861"/>
          </a:xfrm>
          <a:prstGeom prst="rect">
            <a:avLst/>
          </a:prstGeom>
        </p:spPr>
      </p:pic>
      <p:pic>
        <p:nvPicPr>
          <p:cNvPr id="5" name="Рисунок 4" descr="0_7a0f8_ae003b16_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500042"/>
            <a:ext cx="1942102" cy="1714513"/>
          </a:xfrm>
          <a:prstGeom prst="rect">
            <a:avLst/>
          </a:prstGeom>
        </p:spPr>
      </p:pic>
      <p:pic>
        <p:nvPicPr>
          <p:cNvPr id="6" name="Рисунок 5" descr="iчебурашка.jpg"/>
          <p:cNvPicPr>
            <a:picLocks noChangeAspect="1"/>
          </p:cNvPicPr>
          <p:nvPr/>
        </p:nvPicPr>
        <p:blipFill>
          <a:blip r:embed="rId6"/>
          <a:srcRect l="61780" t="38637" b="30113"/>
          <a:stretch>
            <a:fillRect/>
          </a:stretch>
        </p:blipFill>
        <p:spPr>
          <a:xfrm>
            <a:off x="5500694" y="642918"/>
            <a:ext cx="1714512" cy="1533975"/>
          </a:xfrm>
          <a:prstGeom prst="rect">
            <a:avLst/>
          </a:prstGeom>
        </p:spPr>
      </p:pic>
      <p:pic>
        <p:nvPicPr>
          <p:cNvPr id="7" name="Рисунок 6" descr="4518945-thum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2643182"/>
            <a:ext cx="1845161" cy="1409703"/>
          </a:xfrm>
          <a:prstGeom prst="rect">
            <a:avLst/>
          </a:prstGeom>
        </p:spPr>
      </p:pic>
      <p:pic>
        <p:nvPicPr>
          <p:cNvPr id="8" name="Рисунок 7" descr="ватруш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2571744"/>
            <a:ext cx="1909057" cy="1528767"/>
          </a:xfrm>
          <a:prstGeom prst="rect">
            <a:avLst/>
          </a:prstGeom>
        </p:spPr>
      </p:pic>
      <p:pic>
        <p:nvPicPr>
          <p:cNvPr id="9" name="Рисунок 8" descr="башма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4942" y="2643182"/>
            <a:ext cx="2095505" cy="1257303"/>
          </a:xfrm>
          <a:prstGeom prst="rect">
            <a:avLst/>
          </a:prstGeom>
        </p:spPr>
      </p:pic>
      <p:pic>
        <p:nvPicPr>
          <p:cNvPr id="10" name="Рисунок 9" descr="подушк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24" y="4500570"/>
            <a:ext cx="1409703" cy="1454354"/>
          </a:xfrm>
          <a:prstGeom prst="rect">
            <a:avLst/>
          </a:prstGeom>
        </p:spPr>
      </p:pic>
      <p:pic>
        <p:nvPicPr>
          <p:cNvPr id="11" name="Рисунок 10" descr="золушк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802" y="4429132"/>
            <a:ext cx="1809755" cy="1521672"/>
          </a:xfrm>
          <a:prstGeom prst="rect">
            <a:avLst/>
          </a:prstGeom>
        </p:spPr>
      </p:pic>
      <p:pic>
        <p:nvPicPr>
          <p:cNvPr id="12" name="Рисунок 11" descr="петрушка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9256" y="4000504"/>
            <a:ext cx="1543055" cy="2179871"/>
          </a:xfrm>
          <a:prstGeom prst="rect">
            <a:avLst/>
          </a:prstGeom>
        </p:spPr>
      </p:pic>
      <p:pic>
        <p:nvPicPr>
          <p:cNvPr id="13" name="Рисунок 12" descr="60c491152b0153c08a45f6c26e45a6f3_opt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6710" y="100010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0130309_11034109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8604"/>
            <a:ext cx="2006554" cy="1571636"/>
          </a:xfrm>
          <a:prstGeom prst="rect">
            <a:avLst/>
          </a:prstGeom>
        </p:spPr>
      </p:pic>
      <p:pic>
        <p:nvPicPr>
          <p:cNvPr id="3" name="Рисунок 2" descr="штор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8604"/>
            <a:ext cx="2000264" cy="1428761"/>
          </a:xfrm>
          <a:prstGeom prst="rect">
            <a:avLst/>
          </a:prstGeom>
        </p:spPr>
      </p:pic>
      <p:pic>
        <p:nvPicPr>
          <p:cNvPr id="4" name="Рисунок 3" descr="штурва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143248"/>
            <a:ext cx="1857388" cy="1676371"/>
          </a:xfrm>
          <a:prstGeom prst="rect">
            <a:avLst/>
          </a:prstGeom>
        </p:spPr>
      </p:pic>
      <p:pic>
        <p:nvPicPr>
          <p:cNvPr id="5" name="Рисунок 4" descr="ромаш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143248"/>
            <a:ext cx="2000264" cy="1500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2571744"/>
            <a:ext cx="3143272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571744"/>
            <a:ext cx="3214710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429264"/>
            <a:ext cx="3143272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429264"/>
            <a:ext cx="3214710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21455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214554"/>
            <a:ext cx="7143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21455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2143116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92919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492919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492919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492919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1238424308solnishk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706" y="-86132"/>
            <a:ext cx="1722294" cy="1872058"/>
          </a:xfrm>
          <a:prstGeom prst="rect">
            <a:avLst/>
          </a:prstGeom>
        </p:spPr>
      </p:pic>
      <p:pic>
        <p:nvPicPr>
          <p:cNvPr id="19" name="Рисунок 18" descr="зме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57430"/>
            <a:ext cx="523871" cy="498817"/>
          </a:xfrm>
          <a:prstGeom prst="rect">
            <a:avLst/>
          </a:prstGeom>
        </p:spPr>
      </p:pic>
      <p:pic>
        <p:nvPicPr>
          <p:cNvPr id="20" name="Рисунок 19" descr="зме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143512"/>
            <a:ext cx="571472" cy="544141"/>
          </a:xfrm>
          <a:prstGeom prst="rect">
            <a:avLst/>
          </a:prstGeom>
        </p:spPr>
      </p:pic>
      <p:pic>
        <p:nvPicPr>
          <p:cNvPr id="21" name="Рисунок 20" descr="зме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2428868"/>
            <a:ext cx="523871" cy="498816"/>
          </a:xfrm>
          <a:prstGeom prst="rect">
            <a:avLst/>
          </a:prstGeom>
        </p:spPr>
      </p:pic>
      <p:pic>
        <p:nvPicPr>
          <p:cNvPr id="22" name="Рисунок 21" descr="зме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5143512"/>
            <a:ext cx="570192" cy="542922"/>
          </a:xfrm>
          <a:prstGeom prst="rect">
            <a:avLst/>
          </a:prstGeom>
        </p:spPr>
      </p:pic>
      <p:pic>
        <p:nvPicPr>
          <p:cNvPr id="23" name="Рисунок 22" descr="60c491152b0153c08a45f6c26e45a6f3_opt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6710" y="857232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03704E-6 C 0.00451 -0.00925 0.00747 -0.01411 0.01545 -0.01759 C 0.01962 -0.02152 0.02344 -0.02384 0.02847 -0.02546 C 0.0316 -0.02824 0.03576 -0.03171 0.03924 -0.03333 C 0.04236 -0.03472 0.04861 -0.03657 0.04861 -0.03657 C 0.06146 -0.04837 0.0757 -0.04907 0.09045 -0.05254 C 0.12622 -0.05161 0.1474 -0.05208 0.17847 -0.04606 C 0.18281 -0.04421 0.18993 -0.04282 0.19392 -0.03981 C 0.20538 -0.03124 0.19705 -0.03495 0.20469 -0.03194 C 0.20747 -0.02661 0.21076 -0.02361 0.21424 -0.01921 C 0.2151 -0.01597 0.2158 -0.01296 0.21667 -0.00972 C 0.21701 -0.0081 0.21788 -0.00486 0.21788 -0.00486 C 0.21875 0.00278 0.21858 0.00417 0.22014 0.01112 C 0.22049 0.01274 0.22135 0.01575 0.22135 0.01575 " pathEditMode="relative" ptsTypes="fffffffffffff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3657 C -0.01041 -0.0382 -0.01041 -0.04005 -0.01128 -0.0412 C -0.01232 -0.04259 -0.02031 -0.04699 -0.02205 -0.04769 C -0.0283 -0.05347 -0.03645 -0.05602 -0.0434 -0.06042 C -0.04843 -0.06366 -0.05277 -0.06852 -0.05781 -0.07153 C -0.06041 -0.07315 -0.06354 -0.07315 -0.06614 -0.07454 C -0.07048 -0.07708 -0.07465 -0.08032 -0.07916 -0.08264 C -0.0868 -0.08657 -0.09514 -0.08889 -0.10295 -0.09213 C -0.11371 -0.09653 -0.12395 -0.10162 -0.13507 -0.10324 C -0.14218 -0.10556 -0.1493 -0.11019 -0.15659 -0.11111 C -0.17534 -0.11366 -0.19392 -0.11736 -0.2125 -0.1206 C -0.26371 -0.11968 -0.28211 -0.12338 -0.32083 -0.11273 C -0.32569 -0.10949 -0.32986 -0.1081 -0.33507 -0.10648 C -0.33889 -0.10301 -0.3434 -0.10185 -0.34705 -0.09838 C -0.35486 -0.09097 -0.34635 -0.0956 -0.35416 -0.09213 C -0.35764 -0.08519 -0.36336 -0.08287 -0.36718 -0.07616 C -0.36892 -0.07315 -0.37048 -0.06991 -0.37205 -0.06667 C -0.37291 -0.06505 -0.37448 -0.06204 -0.37448 -0.06204 C -0.37934 -0.03912 -0.38038 -0.03912 -0.38038 -0.01111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C 0.00035 -0.00532 -0.00052 -0.01111 0.00122 -0.01574 C 0.00521 -0.02662 0.02622 -0.02638 0.0309 -0.02685 C 0.0375 -0.02916 0.04445 -0.02986 0.05 -0.02361 C 0.05347 -0.01967 0.06059 -0.0125 0.06059 -0.0125 C 0.06146 -0.01088 0.06198 -0.00925 0.06302 -0.00787 C 0.06406 -0.00648 0.0658 -0.00601 0.06667 -0.00463 C 0.0684 -0.00185 0.0691 0.00162 0.07014 0.00487 C 0.07118 0.00787 0.0717 0.01112 0.07257 0.01436 C 0.07292 0.01598 0.07379 0.01922 0.07379 0.01922 C 0.07517 0.0345 0.075 0.02871 0.075 0.03658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4352 C -0.01163 -0.05694 -0.0177 -0.06805 -0.02569 -0.07523 C -0.03298 -0.08171 -0.04236 -0.08402 -0.05069 -0.08796 C -0.05451 -0.08981 -0.05746 -0.09305 -0.06128 -0.09444 C -0.07118 -0.09791 -0.0809 -0.10069 -0.09114 -0.10231 C -0.10902 -0.11064 -0.14079 -0.10439 -0.15295 -0.10393 C -0.17552 -0.09791 -0.19027 -0.08564 -0.20902 -0.06898 C -0.21319 -0.06527 -0.21649 -0.05995 -0.21961 -0.05463 C -0.22135 -0.05162 -0.22291 -0.04838 -0.22448 -0.04514 C -0.22534 -0.04352 -0.22691 -0.04027 -0.22691 -0.04027 C -0.22829 -0.03449 -0.23073 -0.02754 -0.23159 -0.02129 C -0.2342 -0.00439 -0.23229 -0.01041 -0.23524 -0.00231 " pathEditMode="relative" ptsTypes="fffffff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c491152b0153c08a45f6c26e45a6f3_op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785794"/>
            <a:ext cx="1047750" cy="1047750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642918"/>
            <a:ext cx="4214842" cy="3643338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714884"/>
            <a:ext cx="4214842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71488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71488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15074" y="4643446"/>
            <a:ext cx="785818" cy="771524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</a:t>
            </a:r>
            <a:endParaRPr lang="ru-RU" sz="4800" dirty="0"/>
          </a:p>
        </p:txBody>
      </p:sp>
      <p:sp>
        <p:nvSpPr>
          <p:cNvPr id="9" name="Овал 8"/>
          <p:cNvSpPr/>
          <p:nvPr/>
        </p:nvSpPr>
        <p:spPr>
          <a:xfrm>
            <a:off x="6357950" y="3143248"/>
            <a:ext cx="714380" cy="714380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10" name="Овал 9"/>
          <p:cNvSpPr/>
          <p:nvPr/>
        </p:nvSpPr>
        <p:spPr>
          <a:xfrm>
            <a:off x="7429520" y="2786058"/>
            <a:ext cx="785818" cy="771524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Ш</a:t>
            </a:r>
            <a:endParaRPr lang="ru-RU" sz="4400" dirty="0"/>
          </a:p>
        </p:txBody>
      </p:sp>
      <p:sp>
        <p:nvSpPr>
          <p:cNvPr id="11" name="Овал 10"/>
          <p:cNvSpPr/>
          <p:nvPr/>
        </p:nvSpPr>
        <p:spPr>
          <a:xfrm>
            <a:off x="7572396" y="4357694"/>
            <a:ext cx="714348" cy="64294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Ф</a:t>
            </a:r>
            <a:endParaRPr lang="ru-RU" sz="4800" dirty="0"/>
          </a:p>
        </p:txBody>
      </p:sp>
      <p:pic>
        <p:nvPicPr>
          <p:cNvPr id="12" name="Рисунок 11" descr="шкаф детс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1222810"/>
            <a:ext cx="2357454" cy="2496128"/>
          </a:xfrm>
          <a:prstGeom prst="rect">
            <a:avLst/>
          </a:prstGeom>
        </p:spPr>
      </p:pic>
      <p:pic>
        <p:nvPicPr>
          <p:cNvPr id="13" name="Рисунок 12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65330">
            <a:off x="2060035" y="2620873"/>
            <a:ext cx="1196976" cy="928688"/>
          </a:xfrm>
          <a:prstGeom prst="rect">
            <a:avLst/>
          </a:prstGeom>
        </p:spPr>
      </p:pic>
      <p:pic>
        <p:nvPicPr>
          <p:cNvPr id="14" name="Рисунок 13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4373">
            <a:off x="2643174" y="2285992"/>
            <a:ext cx="1624020" cy="1260016"/>
          </a:xfrm>
          <a:prstGeom prst="rect">
            <a:avLst/>
          </a:prstGeom>
        </p:spPr>
      </p:pic>
      <p:pic>
        <p:nvPicPr>
          <p:cNvPr id="15" name="Рисунок 14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000240"/>
            <a:ext cx="1104900" cy="857250"/>
          </a:xfrm>
          <a:prstGeom prst="rect">
            <a:avLst/>
          </a:prstGeom>
        </p:spPr>
      </p:pic>
      <p:pic>
        <p:nvPicPr>
          <p:cNvPr id="16" name="Рисунок 15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2404">
            <a:off x="3143240" y="1214422"/>
            <a:ext cx="1104900" cy="8572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6736 C -0.00347 -0.07593 -0.0085 -0.08032 -0.01493 -0.0831 C -0.02708 -0.09444 -0.05521 -0.09861 -0.06962 -0.10208 C -0.12864 -0.10139 -0.15451 -0.10301 -0.20087 -0.09745 C -0.20642 -0.09491 -0.21163 -0.09421 -0.21753 -0.09259 C -0.23142 -0.08889 -0.24548 -0.08241 -0.2592 -0.07685 C -0.27465 -0.07037 -0.29028 -0.0625 -0.3066 -0.05926 C -0.31597 -0.05116 -0.33246 -0.0456 -0.3434 -0.04352 C -0.37604 -0.02176 -0.41041 -0.00694 -0.44462 0.00903 C -0.45121 0.01759 -0.46232 0.02176 -0.47083 0.02639 C -0.4776 0.03009 -0.48298 0.03681 -0.48993 0.03912 C -0.49149 0.04028 -0.49288 0.04167 -0.49462 0.04236 C -0.49618 0.04306 -0.49791 0.04282 -0.49948 0.04375 C -0.50121 0.04491 -0.5026 0.04745 -0.50416 0.04861 C -0.50816 0.05116 -0.51232 0.05278 -0.51614 0.05486 C -0.51996 0.05694 -0.52291 0.06088 -0.52673 0.06296 C -0.53455 0.0669 -0.54201 0.07083 -0.54948 0.07569 C -0.5559 0.07986 -0.56059 0.08681 -0.56736 0.08981 C -0.57535 0.09815 -0.5842 0.10394 -0.59236 0.11204 C -0.59514 0.11481 -0.60069 0.12014 -0.60069 0.12014 C -0.60382 0.12662 -0.60885 0.13171 -0.61371 0.13588 C -0.62066 0.14977 -0.6316 0.16181 -0.64114 0.17245 C -0.64462 0.17639 -0.64809 0.18171 -0.65173 0.18519 C -0.65764 0.19051 -0.6658 0.19051 -0.67205 0.19468 C -0.67743 0.19838 -0.68298 0.2 -0.68871 0.20255 C -0.69705 0.20625 -0.70694 0.22014 -0.71128 0.22963 C -0.71163 0.23495 -0.7125 0.24537 -0.7125 0.24537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5879 C -0.00278 -0.07847 -0.0184 -0.0868 -0.03212 -0.09213 C -0.04149 -0.09583 -0.05104 -0.10046 -0.06059 -0.10324 C -0.07431 -0.1074 -0.08854 -0.1074 -0.10226 -0.11111 C -0.18333 -0.11041 -0.27413 -0.125 -0.3559 -0.09676 C -0.36285 -0.09097 -0.35608 -0.09583 -0.36667 -0.09213 C -0.37361 -0.08981 -0.37986 -0.08472 -0.38681 -0.08264 C -0.39097 -0.07893 -0.39392 -0.07777 -0.39879 -0.07615 C -0.40208 -0.07314 -0.4059 -0.07037 -0.40955 -0.06828 C -0.41181 -0.06689 -0.41424 -0.0662 -0.41667 -0.06504 C -0.41788 -0.06458 -0.42014 -0.06342 -0.42014 -0.06342 C -0.42431 -0.05833 -0.42726 -0.05764 -0.43212 -0.05393 C -0.43819 -0.04907 -0.4441 -0.04352 -0.45 -0.03819 C -0.4566 -0.0324 -0.46042 -0.02453 -0.46667 -0.01898 C -0.46736 -0.01736 -0.46806 -0.01574 -0.46892 -0.01435 C -0.47118 -0.01088 -0.47379 -0.0081 -0.47622 -0.00486 C -0.47795 -0.00254 -0.47865 0.00324 -0.48212 0.00324 C -0.48299 0.00324 -0.48125 0.00116 -0.4809 -3.33333E-6 " pathEditMode="relative" ptsTypes="fffffffffffffffff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5973 C 0.00087 -0.06644 -0.0019 -0.06574 -0.00694 -0.0676 C -0.03923 -0.06667 -0.05937 -0.06436 -0.08802 -0.06111 C -0.09635 -0.05903 -0.10452 -0.05648 -0.11303 -0.05486 C -0.11997 -0.05162 -0.12726 -0.04954 -0.13438 -0.04699 C -0.13872 -0.04561 -0.1474 -0.04213 -0.1474 -0.04213 C -0.1533 -0.03681 -0.16007 -0.0375 -0.1665 -0.03426 C -0.17882 -0.02801 -0.16424 -0.03357 -0.17605 -0.0294 C -0.18195 -0.02454 -0.18855 -0.02061 -0.19514 -0.01829 C -0.19983 -0.01366 -0.20313 -0.01343 -0.20816 -0.01042 C -0.21702 -0.0051 -0.23629 0.00856 -0.24271 0.01666 C -0.24636 0.02129 -0.25139 0.02592 -0.25469 0.03078 C -0.2573 0.03472 -0.26007 0.03865 -0.26181 0.04352 C -0.2625 0.0456 -0.26303 0.04814 -0.26407 0.05 C -0.27171 0.06435 -0.26424 0.04537 -0.27014 0.05949 C -0.2724 0.06504 -0.27327 0.07014 -0.27605 0.07523 C -0.27796 0.08287 -0.27969 0.08912 -0.28316 0.09583 C -0.28507 0.1037 -0.28941 0.11412 -0.29393 0.11967 C -0.29723 0.1287 -0.30209 0.13634 -0.30573 0.14514 C -0.30851 0.15185 -0.3106 0.15902 -0.31303 0.16574 C -0.31702 0.17685 -0.32379 0.18634 -0.32969 0.19583 C -0.33195 0.1993 -0.34185 0.21805 -0.34636 0.21805 " pathEditMode="relative" ptsTypes="fffffffffffffffffffff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4885 C -0.00087 -0.05139 -0.00052 -0.05463 -0.00174 -0.05672 C -0.00538 -0.0632 -0.01545 -0.06713 -0.02084 -0.06945 C -0.02656 -0.07477 -0.0342 -0.0757 -0.04097 -0.07732 C -0.05556 -0.08519 -0.07413 -0.08681 -0.08976 -0.08843 C -0.10174 -0.09121 -0.11337 -0.09352 -0.12552 -0.09491 C -0.16077 -0.09445 -0.19618 -0.09445 -0.23143 -0.09329 C -0.23768 -0.09306 -0.24462 -0.08774 -0.25052 -0.08542 C -0.2592 -0.08195 -0.26841 -0.07917 -0.27674 -0.07431 C -0.28316 -0.07061 -0.28906 -0.06551 -0.29584 -0.0632 C -0.30209 -0.05672 -0.31007 -0.05463 -0.31597 -0.04723 C -0.32066 -0.04121 -0.31823 -0.04399 -0.32309 -0.03936 C -0.32639 -0.03264 -0.33073 -0.02593 -0.33507 -0.02037 C -0.33716 -0.01227 -0.33924 -0.00602 -0.34462 -0.00116 C -0.34809 0.01203 -0.35382 0.02314 -0.35643 0.0368 C -0.35608 0.03842 -0.35643 0.04166 -0.35521 0.04166 C -0.35486 0.04166 -0.35295 0.03148 -0.35295 0.03055 " pathEditMode="relative" ptsTypes="ffffffffffffff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a5418895be7fd2ebbf42de543b30b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736"/>
            <a:ext cx="8087320" cy="514353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592935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Одна матрёшка, две матрёшки, три ….</a:t>
            </a:r>
            <a:endParaRPr lang="ru-RU" dirty="0"/>
          </a:p>
        </p:txBody>
      </p:sp>
      <p:pic>
        <p:nvPicPr>
          <p:cNvPr id="4" name="Рисунок 3" descr="0_c2e0a_5ba1fa55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993">
            <a:off x="7601734" y="100751"/>
            <a:ext cx="1521844" cy="1521844"/>
          </a:xfrm>
          <a:prstGeom prst="rect">
            <a:avLst/>
          </a:prstGeom>
        </p:spPr>
      </p:pic>
      <p:pic>
        <p:nvPicPr>
          <p:cNvPr id="5" name="Рисунок 4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00010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5286412" cy="371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№5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Автоматизация в словах без ударения и со  стечением согласных.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Упражнение №5-9, лабиринт №3-4.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 descr="0_87b7f_2d281b35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500438"/>
            <a:ext cx="1965828" cy="3104504"/>
          </a:xfrm>
          <a:prstGeom prst="rect">
            <a:avLst/>
          </a:prstGeom>
        </p:spPr>
      </p:pic>
      <p:pic>
        <p:nvPicPr>
          <p:cNvPr id="4" name="Рисунок 3" descr="1238424308solnish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161" y="-18247"/>
            <a:ext cx="1659839" cy="180417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-600x4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7167611" cy="5375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000364" y="857232"/>
            <a:ext cx="494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Змея шипит – Ш-Ш-Ш-Ш…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714752"/>
            <a:ext cx="300039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Ше-ше-ше-ше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429132"/>
            <a:ext cx="300039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Ши-ши-ши-ши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500174"/>
            <a:ext cx="285752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Ша-шо-шу-ши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2285992"/>
            <a:ext cx="285752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Шу-ша-шо-ше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3000372"/>
            <a:ext cx="285752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Шо-ши-ше-шу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714752"/>
            <a:ext cx="285752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Ши-ше-ша-шо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зме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000108"/>
            <a:ext cx="2190750" cy="2085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1428736"/>
            <a:ext cx="300039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Ша-ша-ша-ша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14554"/>
            <a:ext cx="300039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Шу-шу-шу-шу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000372"/>
            <a:ext cx="300039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Шо-шо-шо-шо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0_c2e0a_5ba1fa55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6207">
            <a:off x="7812103" y="168269"/>
            <a:ext cx="1357322" cy="1357322"/>
          </a:xfrm>
          <a:prstGeom prst="rect">
            <a:avLst/>
          </a:prstGeom>
        </p:spPr>
      </p:pic>
      <p:pic>
        <p:nvPicPr>
          <p:cNvPr id="15" name="Рисунок 14" descr="60c491152b0153c08a45f6c26e45a6f3_op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462" y="714356"/>
            <a:ext cx="833436" cy="83343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7429552" cy="621510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stol39.jpg"/>
          <p:cNvPicPr>
            <a:picLocks noChangeAspect="1"/>
          </p:cNvPicPr>
          <p:nvPr/>
        </p:nvPicPr>
        <p:blipFill>
          <a:blip r:embed="rId3"/>
          <a:srcRect r="5776"/>
          <a:stretch>
            <a:fillRect/>
          </a:stretch>
        </p:blipFill>
        <p:spPr>
          <a:xfrm>
            <a:off x="3786182" y="2143116"/>
            <a:ext cx="4143404" cy="3957649"/>
          </a:xfrm>
          <a:prstGeom prst="rect">
            <a:avLst/>
          </a:prstGeom>
        </p:spPr>
      </p:pic>
      <p:pic>
        <p:nvPicPr>
          <p:cNvPr id="2" name="Рисунок 1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714356"/>
            <a:ext cx="1047750" cy="1047750"/>
          </a:xfrm>
          <a:prstGeom prst="rect">
            <a:avLst/>
          </a:prstGeom>
        </p:spPr>
      </p:pic>
      <p:pic>
        <p:nvPicPr>
          <p:cNvPr id="3" name="Рисунок 2" descr="1238424308solnishk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582" y="-73708"/>
            <a:ext cx="1579418" cy="1716758"/>
          </a:xfrm>
          <a:prstGeom prst="rect">
            <a:avLst/>
          </a:prstGeom>
        </p:spPr>
      </p:pic>
      <p:pic>
        <p:nvPicPr>
          <p:cNvPr id="4" name="Рисунок 3" descr="3190628-various-buns-in-wicker-basket.jpg"/>
          <p:cNvPicPr>
            <a:picLocks noChangeAspect="1"/>
          </p:cNvPicPr>
          <p:nvPr/>
        </p:nvPicPr>
        <p:blipFill>
          <a:blip r:embed="rId6" cstate="print"/>
          <a:srcRect t="14622" b="14622"/>
          <a:stretch>
            <a:fillRect/>
          </a:stretch>
        </p:blipFill>
        <p:spPr>
          <a:xfrm>
            <a:off x="4000496" y="3500438"/>
            <a:ext cx="1219200" cy="571504"/>
          </a:xfrm>
          <a:prstGeom prst="rect">
            <a:avLst/>
          </a:prstGeom>
        </p:spPr>
      </p:pic>
      <p:pic>
        <p:nvPicPr>
          <p:cNvPr id="6" name="Рисунок 5" descr="мышка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2857496"/>
            <a:ext cx="2672856" cy="3481395"/>
          </a:xfrm>
          <a:prstGeom prst="rect">
            <a:avLst/>
          </a:prstGeom>
        </p:spPr>
      </p:pic>
      <p:pic>
        <p:nvPicPr>
          <p:cNvPr id="8" name="Рисунок 7" descr="1389947946_zsv90myapb6ub8u.jpg"/>
          <p:cNvPicPr>
            <a:picLocks noChangeAspect="1"/>
          </p:cNvPicPr>
          <p:nvPr/>
        </p:nvPicPr>
        <p:blipFill>
          <a:blip r:embed="rId8" cstate="print"/>
          <a:srcRect l="8750" t="10294" r="7500" b="14706"/>
          <a:stretch>
            <a:fillRect/>
          </a:stretch>
        </p:blipFill>
        <p:spPr>
          <a:xfrm>
            <a:off x="857224" y="3500438"/>
            <a:ext cx="857256" cy="652538"/>
          </a:xfrm>
          <a:prstGeom prst="rect">
            <a:avLst/>
          </a:prstGeom>
        </p:spPr>
      </p:pic>
      <p:pic>
        <p:nvPicPr>
          <p:cNvPr id="9" name="Рисунок 8" descr="ватрушк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3500438"/>
            <a:ext cx="624461" cy="500066"/>
          </a:xfrm>
          <a:prstGeom prst="rect">
            <a:avLst/>
          </a:prstGeom>
        </p:spPr>
      </p:pic>
      <p:pic>
        <p:nvPicPr>
          <p:cNvPr id="10" name="Рисунок 9" descr="13234578363353f1add10fe944ea25732099be4eed4_b.jpg"/>
          <p:cNvPicPr>
            <a:picLocks noChangeAspect="1"/>
          </p:cNvPicPr>
          <p:nvPr/>
        </p:nvPicPr>
        <p:blipFill>
          <a:blip r:embed="rId10" cstate="print"/>
          <a:srcRect l="7500" t="3817" r="13750" b="7512"/>
          <a:stretch>
            <a:fillRect/>
          </a:stretch>
        </p:blipFill>
        <p:spPr>
          <a:xfrm>
            <a:off x="4786314" y="2786058"/>
            <a:ext cx="843862" cy="642942"/>
          </a:xfrm>
          <a:prstGeom prst="rect">
            <a:avLst/>
          </a:prstGeom>
        </p:spPr>
      </p:pic>
      <p:pic>
        <p:nvPicPr>
          <p:cNvPr id="11" name="Рисунок 10" descr="чашк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372" y="2786058"/>
            <a:ext cx="642935" cy="64293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5786" y="571480"/>
            <a:ext cx="250033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Мы у мышки были.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1214422"/>
            <a:ext cx="250033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Чай из чашек пили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928670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Кушали ватрушки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1357298"/>
            <a:ext cx="285752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Лепёшки да пышки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1928802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Мышка играла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357430"/>
            <a:ext cx="255747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На губной гармошке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6000768"/>
            <a:ext cx="450059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От души плясала, Натрудила ножки.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6572296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Почему так говорят?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571480"/>
            <a:ext cx="1047750" cy="1047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1785926"/>
            <a:ext cx="7000924" cy="47149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шило.jpg"/>
          <p:cNvPicPr>
            <a:picLocks noChangeAspect="1"/>
          </p:cNvPicPr>
          <p:nvPr/>
        </p:nvPicPr>
        <p:blipFill>
          <a:blip r:embed="rId5"/>
          <a:srcRect l="6563" t="15206" r="6563" b="26804"/>
          <a:stretch>
            <a:fillRect/>
          </a:stretch>
        </p:blipFill>
        <p:spPr>
          <a:xfrm>
            <a:off x="857224" y="4572008"/>
            <a:ext cx="271464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28662" y="2214554"/>
            <a:ext cx="564360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Шило в мешке не утаишь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мешо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505192"/>
            <a:ext cx="271464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7786742" cy="6286544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1643074" cy="1710094"/>
          </a:xfrm>
          <a:prstGeom prst="rect">
            <a:avLst/>
          </a:prstGeom>
        </p:spPr>
      </p:pic>
      <p:pic>
        <p:nvPicPr>
          <p:cNvPr id="4" name="Рисунок 3" descr="indexторш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785794"/>
            <a:ext cx="1500198" cy="1500198"/>
          </a:xfrm>
          <a:prstGeom prst="rect">
            <a:avLst/>
          </a:prstGeom>
        </p:spPr>
      </p:pic>
      <p:pic>
        <p:nvPicPr>
          <p:cNvPr id="5" name="Рисунок 4" descr="0_8cb80_1ab31a49_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928670"/>
            <a:ext cx="1428750" cy="1409700"/>
          </a:xfrm>
          <a:prstGeom prst="rect">
            <a:avLst/>
          </a:prstGeom>
        </p:spPr>
      </p:pic>
      <p:pic>
        <p:nvPicPr>
          <p:cNvPr id="6" name="Рисунок 5" descr="pear_PNG3446-170x139груши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2714620"/>
            <a:ext cx="1619250" cy="1323975"/>
          </a:xfrm>
          <a:prstGeom prst="rect">
            <a:avLst/>
          </a:prstGeom>
        </p:spPr>
      </p:pic>
      <p:pic>
        <p:nvPicPr>
          <p:cNvPr id="7" name="Рисунок 6" descr="бараше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2571744"/>
            <a:ext cx="2067004" cy="1576392"/>
          </a:xfrm>
          <a:prstGeom prst="rect">
            <a:avLst/>
          </a:prstGeom>
        </p:spPr>
      </p:pic>
      <p:pic>
        <p:nvPicPr>
          <p:cNvPr id="8" name="Рисунок 7" descr="вешал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2714620"/>
            <a:ext cx="1828800" cy="1219200"/>
          </a:xfrm>
          <a:prstGeom prst="rect">
            <a:avLst/>
          </a:prstGeom>
        </p:spPr>
      </p:pic>
      <p:pic>
        <p:nvPicPr>
          <p:cNvPr id="9" name="Рисунок 8" descr="игруш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48" y="4572008"/>
            <a:ext cx="1881192" cy="1403659"/>
          </a:xfrm>
          <a:prstGeom prst="rect">
            <a:avLst/>
          </a:prstGeom>
        </p:spPr>
      </p:pic>
      <p:pic>
        <p:nvPicPr>
          <p:cNvPr id="10" name="Рисунок 9" descr="кошелёк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5" y="4432876"/>
            <a:ext cx="1571636" cy="1550773"/>
          </a:xfrm>
          <a:prstGeom prst="rect">
            <a:avLst/>
          </a:prstGeom>
        </p:spPr>
      </p:pic>
      <p:pic>
        <p:nvPicPr>
          <p:cNvPr id="11" name="Рисунок 10" descr="погремушк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2132" y="4286256"/>
            <a:ext cx="1841504" cy="1657354"/>
          </a:xfrm>
          <a:prstGeom prst="rect">
            <a:avLst/>
          </a:prstGeom>
        </p:spPr>
      </p:pic>
      <p:pic>
        <p:nvPicPr>
          <p:cNvPr id="12" name="Рисунок 11" descr="60c491152b0153c08a45f6c26e45a6f3_opt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9586" y="571480"/>
            <a:ext cx="1047750" cy="1047750"/>
          </a:xfrm>
          <a:prstGeom prst="rect">
            <a:avLst/>
          </a:prstGeom>
        </p:spPr>
      </p:pic>
      <p:pic>
        <p:nvPicPr>
          <p:cNvPr id="13" name="Рисунок 12" descr="0_c2e07_9acd6c90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86710" y="-142900"/>
            <a:ext cx="1524003" cy="1490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2e0a_5ba1fa55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1952">
            <a:off x="7374296" y="-33783"/>
            <a:ext cx="1548328" cy="1376289"/>
          </a:xfrm>
          <a:prstGeom prst="rect">
            <a:avLst/>
          </a:prstGeom>
        </p:spPr>
      </p:pic>
      <p:pic>
        <p:nvPicPr>
          <p:cNvPr id="3" name="Рисунок 2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642918"/>
            <a:ext cx="1047750" cy="1047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492922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Закончи предложение.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14422"/>
            <a:ext cx="3643338" cy="1643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Посмотри в окошко.</a:t>
            </a:r>
          </a:p>
          <a:p>
            <a:pPr algn="ctr"/>
            <a:r>
              <a:rPr lang="ru-RU" sz="2800" dirty="0" smtClean="0"/>
              <a:t>За окошком - ….</a:t>
            </a:r>
            <a:endParaRPr lang="ru-RU" sz="2800" dirty="0"/>
          </a:p>
        </p:txBody>
      </p:sp>
      <p:pic>
        <p:nvPicPr>
          <p:cNvPr id="6" name="Рисунок 5" descr="0_8cb80_1ab31a49_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616" y="2374597"/>
            <a:ext cx="3892384" cy="3840485"/>
          </a:xfrm>
          <a:prstGeom prst="rect">
            <a:avLst/>
          </a:prstGeom>
        </p:spPr>
      </p:pic>
      <p:pic>
        <p:nvPicPr>
          <p:cNvPr id="7" name="Рисунок 6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592" y="2428868"/>
            <a:ext cx="5313408" cy="41224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1285860"/>
            <a:ext cx="3786214" cy="22002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лесной опушке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Даст концерт 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лягуш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3357562"/>
            <a:ext cx="3357586" cy="2505276"/>
          </a:xfrm>
          <a:prstGeom prst="rect">
            <a:avLst/>
          </a:prstGeom>
        </p:spPr>
      </p:pic>
      <p:pic>
        <p:nvPicPr>
          <p:cNvPr id="10" name="Рисунок 9" descr="ту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584" y="2643182"/>
            <a:ext cx="4624416" cy="358790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шня.jpg"/>
          <p:cNvPicPr>
            <a:picLocks noChangeAspect="1"/>
          </p:cNvPicPr>
          <p:nvPr/>
        </p:nvPicPr>
        <p:blipFill>
          <a:blip r:embed="rId3"/>
          <a:srcRect l="50554"/>
          <a:stretch>
            <a:fillRect/>
          </a:stretch>
        </p:blipFill>
        <p:spPr>
          <a:xfrm>
            <a:off x="5357818" y="2000240"/>
            <a:ext cx="2759948" cy="4407429"/>
          </a:xfrm>
          <a:prstGeom prst="rect">
            <a:avLst/>
          </a:prstGeom>
        </p:spPr>
      </p:pic>
      <p:pic>
        <p:nvPicPr>
          <p:cNvPr id="4" name="Рисунок 3" descr="виш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0" y="2000240"/>
            <a:ext cx="5267686" cy="4429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5357850" cy="50006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Одна черешня, две черешни…</a:t>
            </a:r>
            <a:endParaRPr lang="ru-RU" dirty="0"/>
          </a:p>
        </p:txBody>
      </p:sp>
      <p:pic>
        <p:nvPicPr>
          <p:cNvPr id="8" name="Рисунок 7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9" name="Рисунок 8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785794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69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76" y="0"/>
            <a:ext cx="1833324" cy="1833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5286412" cy="3429024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№6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Дифференциация со звуком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[C]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Упражнение с №10 по №16.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b813_f2c621b6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60" y="2571744"/>
            <a:ext cx="5000640" cy="4167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c491152b0153c08a45f6c26e45a6f3_op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857232"/>
            <a:ext cx="1047750" cy="1047750"/>
          </a:xfrm>
          <a:prstGeom prst="rect">
            <a:avLst/>
          </a:prstGeom>
        </p:spPr>
      </p:pic>
      <p:pic>
        <p:nvPicPr>
          <p:cNvPr id="4" name="Рисунок 3" descr="2669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0"/>
            <a:ext cx="1571604" cy="1571604"/>
          </a:xfrm>
          <a:prstGeom prst="rect">
            <a:avLst/>
          </a:prstGeom>
        </p:spPr>
      </p:pic>
      <p:pic>
        <p:nvPicPr>
          <p:cNvPr id="5" name="Рисунок 4" descr="0_87b55_7b03b133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897" y="3429000"/>
            <a:ext cx="2909436" cy="30951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1071546"/>
            <a:ext cx="4572032" cy="57150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Arial Narrow" pitchFamily="34" charset="0"/>
              </a:rPr>
              <a:t>Са</a:t>
            </a:r>
            <a:r>
              <a:rPr lang="ru-RU" sz="2800" dirty="0" smtClean="0">
                <a:latin typeface="Arial Narrow" pitchFamily="34" charset="0"/>
              </a:rPr>
              <a:t> - ша – </a:t>
            </a:r>
            <a:r>
              <a:rPr lang="ru-RU" sz="2800" dirty="0" err="1" smtClean="0">
                <a:latin typeface="Arial Narrow" pitchFamily="34" charset="0"/>
              </a:rPr>
              <a:t>са</a:t>
            </a:r>
            <a:r>
              <a:rPr lang="ru-RU" sz="2800" dirty="0" smtClean="0">
                <a:latin typeface="Arial Narrow" pitchFamily="34" charset="0"/>
              </a:rPr>
              <a:t>; </a:t>
            </a:r>
            <a:r>
              <a:rPr lang="ru-RU" sz="2800" dirty="0" err="1" smtClean="0">
                <a:latin typeface="Arial Narrow" pitchFamily="34" charset="0"/>
              </a:rPr>
              <a:t>ша</a:t>
            </a:r>
            <a:r>
              <a:rPr lang="ru-RU" sz="2800" dirty="0" smtClean="0">
                <a:latin typeface="Arial Narrow" pitchFamily="34" charset="0"/>
              </a:rPr>
              <a:t> – </a:t>
            </a:r>
            <a:r>
              <a:rPr lang="ru-RU" sz="2800" dirty="0" err="1" smtClean="0">
                <a:latin typeface="Arial Narrow" pitchFamily="34" charset="0"/>
              </a:rPr>
              <a:t>са</a:t>
            </a:r>
            <a:r>
              <a:rPr lang="ru-RU" sz="2800" dirty="0" smtClean="0">
                <a:latin typeface="Arial Narrow" pitchFamily="34" charset="0"/>
              </a:rPr>
              <a:t> - </a:t>
            </a:r>
            <a:r>
              <a:rPr lang="ru-RU" sz="2800" dirty="0" err="1" smtClean="0">
                <a:latin typeface="Arial Narrow" pitchFamily="34" charset="0"/>
              </a:rPr>
              <a:t>ша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928802"/>
            <a:ext cx="4572032" cy="6429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Су –</a:t>
            </a:r>
            <a:r>
              <a:rPr lang="ru-RU" sz="2800" dirty="0" err="1" smtClean="0">
                <a:latin typeface="Arial Narrow" pitchFamily="34" charset="0"/>
              </a:rPr>
              <a:t>шу-су</a:t>
            </a:r>
            <a:r>
              <a:rPr lang="ru-RU" sz="2800" dirty="0" smtClean="0">
                <a:latin typeface="Arial Narrow" pitchFamily="34" charset="0"/>
              </a:rPr>
              <a:t>;  </a:t>
            </a:r>
            <a:r>
              <a:rPr lang="ru-RU" sz="2800" dirty="0" err="1" smtClean="0">
                <a:latin typeface="Arial Narrow" pitchFamily="34" charset="0"/>
              </a:rPr>
              <a:t>шу</a:t>
            </a:r>
            <a:r>
              <a:rPr lang="ru-RU" sz="2800" dirty="0" smtClean="0">
                <a:latin typeface="Arial Narrow" pitchFamily="34" charset="0"/>
              </a:rPr>
              <a:t> – </a:t>
            </a:r>
            <a:r>
              <a:rPr lang="ru-RU" sz="2800" dirty="0" err="1" smtClean="0">
                <a:latin typeface="Arial Narrow" pitchFamily="34" charset="0"/>
              </a:rPr>
              <a:t>су</a:t>
            </a:r>
            <a:r>
              <a:rPr lang="ru-RU" sz="2800" dirty="0" smtClean="0">
                <a:latin typeface="Arial Narrow" pitchFamily="34" charset="0"/>
              </a:rPr>
              <a:t> – </a:t>
            </a:r>
            <a:r>
              <a:rPr lang="ru-RU" sz="2800" dirty="0" err="1" smtClean="0">
                <a:latin typeface="Arial Narrow" pitchFamily="34" charset="0"/>
              </a:rPr>
              <a:t>шу</a:t>
            </a:r>
            <a:r>
              <a:rPr lang="ru-RU" sz="2800" dirty="0" smtClean="0">
                <a:latin typeface="Arial Narrow" pitchFamily="34" charset="0"/>
              </a:rPr>
              <a:t>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496"/>
            <a:ext cx="4572032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Arial Narrow" pitchFamily="34" charset="0"/>
              </a:rPr>
              <a:t>Сы</a:t>
            </a:r>
            <a:r>
              <a:rPr lang="ru-RU" sz="2800" dirty="0" smtClean="0">
                <a:latin typeface="Arial Narrow" pitchFamily="34" charset="0"/>
              </a:rPr>
              <a:t> – </a:t>
            </a:r>
            <a:r>
              <a:rPr lang="ru-RU" sz="2800" dirty="0" err="1" smtClean="0">
                <a:latin typeface="Arial Narrow" pitchFamily="34" charset="0"/>
              </a:rPr>
              <a:t>ши</a:t>
            </a:r>
            <a:r>
              <a:rPr lang="ru-RU" sz="2800" dirty="0" smtClean="0">
                <a:latin typeface="Arial Narrow" pitchFamily="34" charset="0"/>
              </a:rPr>
              <a:t> – </a:t>
            </a:r>
            <a:r>
              <a:rPr lang="ru-RU" sz="2800" dirty="0" err="1" smtClean="0">
                <a:latin typeface="Arial Narrow" pitchFamily="34" charset="0"/>
              </a:rPr>
              <a:t>сы</a:t>
            </a:r>
            <a:r>
              <a:rPr lang="ru-RU" sz="2800" dirty="0" smtClean="0">
                <a:latin typeface="Arial Narrow" pitchFamily="34" charset="0"/>
              </a:rPr>
              <a:t>;  </a:t>
            </a:r>
            <a:r>
              <a:rPr lang="ru-RU" sz="2800" dirty="0" err="1" smtClean="0">
                <a:latin typeface="Arial Narrow" pitchFamily="34" charset="0"/>
              </a:rPr>
              <a:t>ся</a:t>
            </a:r>
            <a:r>
              <a:rPr lang="ru-RU" sz="2800" dirty="0" smtClean="0">
                <a:latin typeface="Arial Narrow" pitchFamily="34" charset="0"/>
              </a:rPr>
              <a:t> – ша - </a:t>
            </a:r>
            <a:r>
              <a:rPr lang="ru-RU" sz="2800" dirty="0" err="1" smtClean="0">
                <a:latin typeface="Arial Narrow" pitchFamily="34" charset="0"/>
              </a:rPr>
              <a:t>ся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714752"/>
            <a:ext cx="4572032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Сю – </a:t>
            </a:r>
            <a:r>
              <a:rPr lang="ru-RU" sz="2800" dirty="0" err="1" smtClean="0">
                <a:latin typeface="Arial Narrow" pitchFamily="34" charset="0"/>
              </a:rPr>
              <a:t>шу</a:t>
            </a:r>
            <a:r>
              <a:rPr lang="ru-RU" sz="2800" dirty="0" smtClean="0">
                <a:latin typeface="Arial Narrow" pitchFamily="34" charset="0"/>
              </a:rPr>
              <a:t> – </a:t>
            </a:r>
            <a:r>
              <a:rPr lang="ru-RU" sz="2800" dirty="0" err="1" smtClean="0">
                <a:latin typeface="Arial Narrow" pitchFamily="34" charset="0"/>
              </a:rPr>
              <a:t>ся</a:t>
            </a:r>
            <a:r>
              <a:rPr lang="ru-RU" sz="2800" dirty="0" smtClean="0">
                <a:latin typeface="Arial Narrow" pitchFamily="34" charset="0"/>
              </a:rPr>
              <a:t>;  </a:t>
            </a:r>
            <a:r>
              <a:rPr lang="ru-RU" sz="2800" dirty="0" err="1" smtClean="0">
                <a:latin typeface="Arial Narrow" pitchFamily="34" charset="0"/>
              </a:rPr>
              <a:t>ше</a:t>
            </a:r>
            <a:r>
              <a:rPr lang="ru-RU" sz="2800" dirty="0" smtClean="0">
                <a:latin typeface="Arial Narrow" pitchFamily="34" charset="0"/>
              </a:rPr>
              <a:t> – со – </a:t>
            </a:r>
            <a:r>
              <a:rPr lang="ru-RU" sz="2800" dirty="0" err="1" smtClean="0">
                <a:latin typeface="Arial Narrow" pitchFamily="34" charset="0"/>
              </a:rPr>
              <a:t>ши</a:t>
            </a:r>
            <a:r>
              <a:rPr lang="ru-RU" sz="2800" dirty="0" smtClean="0">
                <a:latin typeface="Arial Narrow" pitchFamily="34" charset="0"/>
              </a:rPr>
              <a:t>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5500702"/>
            <a:ext cx="2128846" cy="914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Arial Narrow" pitchFamily="34" charset="0"/>
              </a:rPr>
              <a:t>Ло-сяш</a:t>
            </a: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естерён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286124"/>
            <a:ext cx="2399126" cy="2428892"/>
          </a:xfrm>
          <a:prstGeom prst="rect">
            <a:avLst/>
          </a:prstGeom>
        </p:spPr>
      </p:pic>
      <p:pic>
        <p:nvPicPr>
          <p:cNvPr id="3" name="Рисунок 2" descr="0_87b55_7b03b133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286256"/>
            <a:ext cx="2081704" cy="2214578"/>
          </a:xfrm>
          <a:prstGeom prst="rect">
            <a:avLst/>
          </a:prstGeom>
        </p:spPr>
      </p:pic>
      <p:pic>
        <p:nvPicPr>
          <p:cNvPr id="4" name="Рисунок 3" descr="2669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64" y="0"/>
            <a:ext cx="1428736" cy="1428736"/>
          </a:xfrm>
          <a:prstGeom prst="rect">
            <a:avLst/>
          </a:prstGeom>
        </p:spPr>
      </p:pic>
      <p:pic>
        <p:nvPicPr>
          <p:cNvPr id="6" name="Рисунок 5" descr="шприц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448" y="857232"/>
            <a:ext cx="2452413" cy="2000264"/>
          </a:xfrm>
          <a:prstGeom prst="rect">
            <a:avLst/>
          </a:prstGeom>
        </p:spPr>
      </p:pic>
      <p:pic>
        <p:nvPicPr>
          <p:cNvPr id="8" name="Рисунок 7" descr="цифра шест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3286124"/>
            <a:ext cx="2375392" cy="2428892"/>
          </a:xfrm>
          <a:prstGeom prst="rect">
            <a:avLst/>
          </a:prstGeom>
        </p:spPr>
      </p:pic>
      <p:pic>
        <p:nvPicPr>
          <p:cNvPr id="9" name="Рисунок 8" descr="60c491152b0153c08a45f6c26e45a6f3_op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204" y="714356"/>
            <a:ext cx="928694" cy="928694"/>
          </a:xfrm>
          <a:prstGeom prst="rect">
            <a:avLst/>
          </a:prstGeom>
        </p:spPr>
      </p:pic>
      <p:pic>
        <p:nvPicPr>
          <p:cNvPr id="10" name="Рисунок 9" descr="Sushi-+-Sashimi-Picture-A.jpg"/>
          <p:cNvPicPr>
            <a:picLocks noChangeAspect="1"/>
          </p:cNvPicPr>
          <p:nvPr/>
        </p:nvPicPr>
        <p:blipFill>
          <a:blip r:embed="rId9" cstate="print"/>
          <a:srcRect r="8333"/>
          <a:stretch>
            <a:fillRect/>
          </a:stretch>
        </p:blipFill>
        <p:spPr>
          <a:xfrm>
            <a:off x="928662" y="857232"/>
            <a:ext cx="2428892" cy="205931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428604"/>
            <a:ext cx="7858180" cy="628654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669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0"/>
            <a:ext cx="1714480" cy="1714480"/>
          </a:xfrm>
          <a:prstGeom prst="rect">
            <a:avLst/>
          </a:prstGeom>
        </p:spPr>
      </p:pic>
      <p:pic>
        <p:nvPicPr>
          <p:cNvPr id="3" name="Рисунок 2" descr="моська.jpg"/>
          <p:cNvPicPr>
            <a:picLocks noChangeAspect="1"/>
          </p:cNvPicPr>
          <p:nvPr/>
        </p:nvPicPr>
        <p:blipFill>
          <a:blip r:embed="rId4"/>
          <a:srcRect t="54011" r="63941"/>
          <a:stretch>
            <a:fillRect/>
          </a:stretch>
        </p:blipFill>
        <p:spPr>
          <a:xfrm>
            <a:off x="1857356" y="2571744"/>
            <a:ext cx="2071702" cy="1993089"/>
          </a:xfrm>
          <a:prstGeom prst="rect">
            <a:avLst/>
          </a:prstGeom>
        </p:spPr>
      </p:pic>
      <p:pic>
        <p:nvPicPr>
          <p:cNvPr id="4" name="Рисунок 3" descr="мош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643182"/>
            <a:ext cx="1857388" cy="2003572"/>
          </a:xfrm>
          <a:prstGeom prst="rect">
            <a:avLst/>
          </a:prstGeom>
        </p:spPr>
      </p:pic>
      <p:pic>
        <p:nvPicPr>
          <p:cNvPr id="5" name="Рисунок 4" descr="миска.jpg"/>
          <p:cNvPicPr>
            <a:picLocks noChangeAspect="1"/>
          </p:cNvPicPr>
          <p:nvPr/>
        </p:nvPicPr>
        <p:blipFill>
          <a:blip r:embed="rId6"/>
          <a:srcRect l="6896" t="11140" r="6896" b="18912"/>
          <a:stretch>
            <a:fillRect/>
          </a:stretch>
        </p:blipFill>
        <p:spPr>
          <a:xfrm>
            <a:off x="357158" y="785794"/>
            <a:ext cx="1785950" cy="1428760"/>
          </a:xfrm>
          <a:prstGeom prst="rect">
            <a:avLst/>
          </a:prstGeom>
        </p:spPr>
      </p:pic>
      <p:pic>
        <p:nvPicPr>
          <p:cNvPr id="6" name="Рисунок 5" descr="000612_138437677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785794"/>
            <a:ext cx="1454164" cy="1428760"/>
          </a:xfrm>
          <a:prstGeom prst="rect">
            <a:avLst/>
          </a:prstGeom>
        </p:spPr>
      </p:pic>
      <p:pic>
        <p:nvPicPr>
          <p:cNvPr id="7" name="Рисунок 6" descr="каш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28" y="5000636"/>
            <a:ext cx="2071701" cy="1633536"/>
          </a:xfrm>
          <a:prstGeom prst="rect">
            <a:avLst/>
          </a:prstGeom>
        </p:spPr>
      </p:pic>
      <p:pic>
        <p:nvPicPr>
          <p:cNvPr id="8" name="Рисунок 7" descr="439_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5000636"/>
            <a:ext cx="2465285" cy="1643074"/>
          </a:xfrm>
          <a:prstGeom prst="rect">
            <a:avLst/>
          </a:prstGeom>
        </p:spPr>
      </p:pic>
      <p:pic>
        <p:nvPicPr>
          <p:cNvPr id="9" name="Рисунок 8" descr="крыса.jpg"/>
          <p:cNvPicPr>
            <a:picLocks noChangeAspect="1"/>
          </p:cNvPicPr>
          <p:nvPr/>
        </p:nvPicPr>
        <p:blipFill>
          <a:blip r:embed="rId10"/>
          <a:srcRect l="2000" t="3704" r="52000" b="3704"/>
          <a:stretch>
            <a:fillRect/>
          </a:stretch>
        </p:blipFill>
        <p:spPr>
          <a:xfrm>
            <a:off x="4143372" y="785794"/>
            <a:ext cx="1643074" cy="1785950"/>
          </a:xfrm>
          <a:prstGeom prst="rect">
            <a:avLst/>
          </a:prstGeom>
        </p:spPr>
      </p:pic>
      <p:pic>
        <p:nvPicPr>
          <p:cNvPr id="11" name="Рисунок 10" descr="крыса.jpg"/>
          <p:cNvPicPr>
            <a:picLocks noChangeAspect="1"/>
          </p:cNvPicPr>
          <p:nvPr/>
        </p:nvPicPr>
        <p:blipFill>
          <a:blip r:embed="rId10"/>
          <a:srcRect l="50000" t="4918" r="909" b="4918"/>
          <a:stretch>
            <a:fillRect/>
          </a:stretch>
        </p:blipFill>
        <p:spPr>
          <a:xfrm>
            <a:off x="5786446" y="571480"/>
            <a:ext cx="1285884" cy="157163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1785950" cy="49292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1500174"/>
            <a:ext cx="1771656" cy="4786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5" name="Рисунок 4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857232"/>
            <a:ext cx="1047750" cy="1047750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5143504" y="428604"/>
            <a:ext cx="2571768" cy="105727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1472" y="357166"/>
            <a:ext cx="2714644" cy="1071570"/>
          </a:xfrm>
          <a:prstGeom prst="triangle">
            <a:avLst>
              <a:gd name="adj" fmla="val 508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лонён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214950"/>
            <a:ext cx="1104900" cy="1143000"/>
          </a:xfrm>
          <a:prstGeom prst="rect">
            <a:avLst/>
          </a:prstGeom>
        </p:spPr>
      </p:pic>
      <p:pic>
        <p:nvPicPr>
          <p:cNvPr id="10" name="Рисунок 9" descr="2лягуш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286388"/>
            <a:ext cx="1071570" cy="964414"/>
          </a:xfrm>
          <a:prstGeom prst="rect">
            <a:avLst/>
          </a:prstGeom>
        </p:spPr>
      </p:pic>
      <p:pic>
        <p:nvPicPr>
          <p:cNvPr id="11" name="Рисунок 10" descr="0_8cb80_1ab31a49_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285728"/>
            <a:ext cx="1221199" cy="1204916"/>
          </a:xfrm>
          <a:prstGeom prst="rect">
            <a:avLst/>
          </a:prstGeom>
        </p:spPr>
      </p:pic>
      <p:pic>
        <p:nvPicPr>
          <p:cNvPr id="12" name="Рисунок 11" descr="крыса.jpg"/>
          <p:cNvPicPr>
            <a:picLocks noChangeAspect="1"/>
          </p:cNvPicPr>
          <p:nvPr/>
        </p:nvPicPr>
        <p:blipFill>
          <a:blip r:embed="rId8"/>
          <a:srcRect l="51819" t="8197" r="1817" b="5737"/>
          <a:stretch>
            <a:fillRect/>
          </a:stretch>
        </p:blipFill>
        <p:spPr>
          <a:xfrm>
            <a:off x="3357554" y="5214950"/>
            <a:ext cx="1071570" cy="1147210"/>
          </a:xfrm>
          <a:prstGeom prst="rect">
            <a:avLst/>
          </a:prstGeom>
        </p:spPr>
      </p:pic>
      <p:pic>
        <p:nvPicPr>
          <p:cNvPr id="13" name="Рисунок 12" descr="0_7d395_4853c469_X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5214950"/>
            <a:ext cx="1216648" cy="1142984"/>
          </a:xfrm>
          <a:prstGeom prst="rect">
            <a:avLst/>
          </a:prstGeom>
        </p:spPr>
      </p:pic>
      <p:pic>
        <p:nvPicPr>
          <p:cNvPr id="14" name="Рисунок 13" descr="крыса.jpg"/>
          <p:cNvPicPr>
            <a:picLocks noChangeAspect="1"/>
          </p:cNvPicPr>
          <p:nvPr/>
        </p:nvPicPr>
        <p:blipFill>
          <a:blip r:embed="rId8"/>
          <a:srcRect l="52727" t="17213" r="3636" b="9016"/>
          <a:stretch>
            <a:fillRect/>
          </a:stretch>
        </p:blipFill>
        <p:spPr>
          <a:xfrm>
            <a:off x="1214414" y="4929198"/>
            <a:ext cx="1143008" cy="1285884"/>
          </a:xfrm>
          <a:prstGeom prst="rect">
            <a:avLst/>
          </a:prstGeom>
        </p:spPr>
      </p:pic>
      <p:pic>
        <p:nvPicPr>
          <p:cNvPr id="15" name="Рисунок 14" descr="моська.jpg"/>
          <p:cNvPicPr>
            <a:picLocks noChangeAspect="1"/>
          </p:cNvPicPr>
          <p:nvPr/>
        </p:nvPicPr>
        <p:blipFill>
          <a:blip r:embed="rId10"/>
          <a:srcRect t="50000" r="63941"/>
          <a:stretch>
            <a:fillRect/>
          </a:stretch>
        </p:blipFill>
        <p:spPr>
          <a:xfrm>
            <a:off x="3357554" y="5286388"/>
            <a:ext cx="1071570" cy="959447"/>
          </a:xfrm>
          <a:prstGeom prst="rect">
            <a:avLst/>
          </a:prstGeom>
        </p:spPr>
      </p:pic>
      <p:pic>
        <p:nvPicPr>
          <p:cNvPr id="16" name="Рисунок 15" descr="моська.jpg"/>
          <p:cNvPicPr>
            <a:picLocks noChangeAspect="1"/>
          </p:cNvPicPr>
          <p:nvPr/>
        </p:nvPicPr>
        <p:blipFill>
          <a:blip r:embed="rId10"/>
          <a:srcRect t="50000" r="63941"/>
          <a:stretch>
            <a:fillRect/>
          </a:stretch>
        </p:blipFill>
        <p:spPr>
          <a:xfrm>
            <a:off x="1214414" y="3789324"/>
            <a:ext cx="1143008" cy="1101767"/>
          </a:xfrm>
          <a:prstGeom prst="rect">
            <a:avLst/>
          </a:prstGeom>
        </p:spPr>
      </p:pic>
      <p:pic>
        <p:nvPicPr>
          <p:cNvPr id="17" name="Рисунок 16" descr="0_7d395_4853c469_XX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5072074"/>
            <a:ext cx="1221103" cy="1147169"/>
          </a:xfrm>
          <a:prstGeom prst="rect">
            <a:avLst/>
          </a:prstGeom>
        </p:spPr>
      </p:pic>
      <p:pic>
        <p:nvPicPr>
          <p:cNvPr id="18" name="Рисунок 17" descr="2лягуш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3786190"/>
            <a:ext cx="1198562" cy="1078706"/>
          </a:xfrm>
          <a:prstGeom prst="rect">
            <a:avLst/>
          </a:prstGeom>
        </p:spPr>
      </p:pic>
      <p:pic>
        <p:nvPicPr>
          <p:cNvPr id="19" name="Рисунок 18" descr="слонён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2428868"/>
            <a:ext cx="1104900" cy="1143000"/>
          </a:xfrm>
          <a:prstGeom prst="rect">
            <a:avLst/>
          </a:prstGeom>
        </p:spPr>
      </p:pic>
      <p:pic>
        <p:nvPicPr>
          <p:cNvPr id="20" name="Рисунок 19" descr="0_8cb80_1ab31a49_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2214554"/>
            <a:ext cx="1216372" cy="12001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3108" y="0"/>
            <a:ext cx="414340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Рассели животных по домикам.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c491152b0153c08a45f6c26e45a6f3_op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42" y="785794"/>
            <a:ext cx="928694" cy="928694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714356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Ша-ша-ша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Шо-шо-шо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14554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ши-ши-ши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928934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Ше-ше-ше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714752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Шу-шу-шу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429132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Ша-ша-ша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143512"/>
            <a:ext cx="285752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Ши-ши-ши</a:t>
            </a:r>
            <a:endParaRPr lang="ru-RU" sz="2800" dirty="0"/>
          </a:p>
        </p:txBody>
      </p:sp>
      <p:pic>
        <p:nvPicPr>
          <p:cNvPr id="11" name="Рисунок 10" descr="камыш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5000636"/>
            <a:ext cx="1428760" cy="151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шум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3143248"/>
            <a:ext cx="168414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шайба.jpg"/>
          <p:cNvPicPr>
            <a:picLocks noChangeAspect="1"/>
          </p:cNvPicPr>
          <p:nvPr/>
        </p:nvPicPr>
        <p:blipFill>
          <a:blip r:embed="rId7"/>
          <a:srcRect t="18182" b="4545"/>
          <a:stretch>
            <a:fillRect/>
          </a:stretch>
        </p:blipFill>
        <p:spPr>
          <a:xfrm>
            <a:off x="7358082" y="3143248"/>
            <a:ext cx="1357322" cy="144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цифра шесть.jpg"/>
          <p:cNvPicPr>
            <a:picLocks noChangeAspect="1"/>
          </p:cNvPicPr>
          <p:nvPr/>
        </p:nvPicPr>
        <p:blipFill>
          <a:blip r:embed="rId8"/>
          <a:srcRect b="4966"/>
          <a:stretch>
            <a:fillRect/>
          </a:stretch>
        </p:blipFill>
        <p:spPr>
          <a:xfrm>
            <a:off x="3643306" y="3143248"/>
            <a:ext cx="147030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машинк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322" y="1785926"/>
            <a:ext cx="2143140" cy="125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шопот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744" y="1785926"/>
            <a:ext cx="1785950" cy="124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пушинк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84" y="5072074"/>
            <a:ext cx="1404942" cy="146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шарики.jpg"/>
          <p:cNvPicPr>
            <a:picLocks noChangeAspect="1"/>
          </p:cNvPicPr>
          <p:nvPr/>
        </p:nvPicPr>
        <p:blipFill>
          <a:blip r:embed="rId12"/>
          <a:srcRect b="8392"/>
          <a:stretch>
            <a:fillRect/>
          </a:stretch>
        </p:blipFill>
        <p:spPr>
          <a:xfrm>
            <a:off x="4786314" y="285728"/>
            <a:ext cx="135255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еш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143380"/>
            <a:ext cx="3000396" cy="2500330"/>
          </a:xfrm>
          <a:prstGeom prst="rect">
            <a:avLst/>
          </a:prstGeom>
        </p:spPr>
      </p:pic>
      <p:pic>
        <p:nvPicPr>
          <p:cNvPr id="8" name="Рисунок 7" descr="меок Д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500174"/>
            <a:ext cx="2895606" cy="2571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500042"/>
            <a:ext cx="571504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Разложи предметы по мешкам.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87b55_7b03b133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210" y="2214554"/>
            <a:ext cx="2004790" cy="2132755"/>
          </a:xfrm>
          <a:prstGeom prst="rect">
            <a:avLst/>
          </a:prstGeom>
        </p:spPr>
      </p:pic>
      <p:pic>
        <p:nvPicPr>
          <p:cNvPr id="6" name="Рисунок 5" descr="Крош-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28736"/>
            <a:ext cx="2177804" cy="2389458"/>
          </a:xfrm>
          <a:prstGeom prst="rect">
            <a:avLst/>
          </a:prstGeom>
        </p:spPr>
      </p:pic>
      <p:pic>
        <p:nvPicPr>
          <p:cNvPr id="4" name="Рисунок 3" descr="0_8e648_480e91e7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490608"/>
            <a:ext cx="2070995" cy="2367392"/>
          </a:xfrm>
          <a:prstGeom prst="rect">
            <a:avLst/>
          </a:prstGeom>
        </p:spPr>
      </p:pic>
      <p:pic>
        <p:nvPicPr>
          <p:cNvPr id="9" name="Рисунок 8" descr="439_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592" y="4929198"/>
            <a:ext cx="2428508" cy="1618563"/>
          </a:xfrm>
          <a:prstGeom prst="rect">
            <a:avLst/>
          </a:prstGeom>
        </p:spPr>
      </p:pic>
      <p:pic>
        <p:nvPicPr>
          <p:cNvPr id="10" name="Рисунок 9" descr="0_c2e07_9acd6c90_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11" name="Рисунок 10" descr="60c491152b0153c08a45f6c26e45a6f3_opt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7204" y="642918"/>
            <a:ext cx="928694" cy="928694"/>
          </a:xfrm>
          <a:prstGeom prst="rect">
            <a:avLst/>
          </a:prstGeom>
        </p:spPr>
      </p:pic>
      <p:pic>
        <p:nvPicPr>
          <p:cNvPr id="12" name="Рисунок 11" descr="439_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7422" y="5357826"/>
            <a:ext cx="1500608" cy="1000132"/>
          </a:xfrm>
          <a:prstGeom prst="rect">
            <a:avLst/>
          </a:prstGeom>
        </p:spPr>
      </p:pic>
      <p:pic>
        <p:nvPicPr>
          <p:cNvPr id="13" name="Рисунок 12" descr="миска.jpg"/>
          <p:cNvPicPr>
            <a:picLocks noChangeAspect="1"/>
          </p:cNvPicPr>
          <p:nvPr/>
        </p:nvPicPr>
        <p:blipFill>
          <a:blip r:embed="rId12"/>
          <a:srcRect l="13158" t="8897" r="11184" b="24376"/>
          <a:stretch>
            <a:fillRect/>
          </a:stretch>
        </p:blipFill>
        <p:spPr>
          <a:xfrm>
            <a:off x="6929454" y="5143512"/>
            <a:ext cx="1643074" cy="1071570"/>
          </a:xfrm>
          <a:prstGeom prst="rect">
            <a:avLst/>
          </a:prstGeom>
        </p:spPr>
      </p:pic>
      <p:pic>
        <p:nvPicPr>
          <p:cNvPr id="14" name="Рисунок 13" descr="миска.jpg"/>
          <p:cNvPicPr>
            <a:picLocks noChangeAspect="1"/>
          </p:cNvPicPr>
          <p:nvPr/>
        </p:nvPicPr>
        <p:blipFill>
          <a:blip r:embed="rId12"/>
          <a:srcRect l="15517" t="11140" r="12643" b="22798"/>
          <a:stretch>
            <a:fillRect/>
          </a:stretch>
        </p:blipFill>
        <p:spPr>
          <a:xfrm>
            <a:off x="2214546" y="5214950"/>
            <a:ext cx="1785950" cy="1214446"/>
          </a:xfrm>
          <a:prstGeom prst="rect">
            <a:avLst/>
          </a:prstGeom>
        </p:spPr>
      </p:pic>
      <p:pic>
        <p:nvPicPr>
          <p:cNvPr id="15" name="Рисунок 14" descr="ракушкакруглая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0237" y="4842040"/>
            <a:ext cx="1763729" cy="1587356"/>
          </a:xfrm>
          <a:prstGeom prst="rect">
            <a:avLst/>
          </a:prstGeom>
        </p:spPr>
      </p:pic>
      <p:pic>
        <p:nvPicPr>
          <p:cNvPr id="16" name="Рисунок 15" descr="ракушкакруглая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2519" y="2520305"/>
            <a:ext cx="1406539" cy="1265885"/>
          </a:xfrm>
          <a:prstGeom prst="rect">
            <a:avLst/>
          </a:prstGeom>
        </p:spPr>
      </p:pic>
      <p:pic>
        <p:nvPicPr>
          <p:cNvPr id="17" name="Рисунок 16" descr="шиповник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2330" y="4857760"/>
            <a:ext cx="1417762" cy="1543053"/>
          </a:xfrm>
          <a:prstGeom prst="rect">
            <a:avLst/>
          </a:prstGeom>
        </p:spPr>
      </p:pic>
      <p:pic>
        <p:nvPicPr>
          <p:cNvPr id="18" name="Рисунок 17" descr="шиповник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2876" y="2357431"/>
            <a:ext cx="1247112" cy="1357322"/>
          </a:xfrm>
          <a:prstGeom prst="rect">
            <a:avLst/>
          </a:prstGeom>
        </p:spPr>
      </p:pic>
      <p:pic>
        <p:nvPicPr>
          <p:cNvPr id="19" name="Рисунок 18" descr="шило.jpg"/>
          <p:cNvPicPr>
            <a:picLocks noChangeAspect="1"/>
          </p:cNvPicPr>
          <p:nvPr/>
        </p:nvPicPr>
        <p:blipFill>
          <a:blip r:embed="rId15"/>
          <a:srcRect l="8687" t="3866" r="4439" b="22680"/>
          <a:stretch>
            <a:fillRect/>
          </a:stretch>
        </p:blipFill>
        <p:spPr>
          <a:xfrm>
            <a:off x="6500826" y="5072074"/>
            <a:ext cx="2143140" cy="1357322"/>
          </a:xfrm>
          <a:prstGeom prst="rect">
            <a:avLst/>
          </a:prstGeom>
        </p:spPr>
      </p:pic>
      <p:pic>
        <p:nvPicPr>
          <p:cNvPr id="20" name="Рисунок 19" descr="шило.jpg"/>
          <p:cNvPicPr>
            <a:picLocks noChangeAspect="1"/>
          </p:cNvPicPr>
          <p:nvPr/>
        </p:nvPicPr>
        <p:blipFill>
          <a:blip r:embed="rId15"/>
          <a:srcRect l="9459" r="772" b="19072"/>
          <a:stretch>
            <a:fillRect/>
          </a:stretch>
        </p:blipFill>
        <p:spPr>
          <a:xfrm>
            <a:off x="2214546" y="2550389"/>
            <a:ext cx="1928826" cy="1302470"/>
          </a:xfrm>
          <a:prstGeom prst="rect">
            <a:avLst/>
          </a:prstGeom>
        </p:spPr>
      </p:pic>
      <p:pic>
        <p:nvPicPr>
          <p:cNvPr id="21" name="Рисунок 20" descr="36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6578" y="4857760"/>
            <a:ext cx="1595442" cy="1595442"/>
          </a:xfrm>
          <a:prstGeom prst="rect">
            <a:avLst/>
          </a:prstGeom>
        </p:spPr>
      </p:pic>
      <p:pic>
        <p:nvPicPr>
          <p:cNvPr id="22" name="Рисунок 21" descr="36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5984" y="4714884"/>
            <a:ext cx="1762144" cy="1762144"/>
          </a:xfrm>
          <a:prstGeom prst="rect">
            <a:avLst/>
          </a:prstGeom>
        </p:spPr>
      </p:pic>
      <p:pic>
        <p:nvPicPr>
          <p:cNvPr id="23" name="Рисунок 22" descr="стол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2264" y="5072074"/>
            <a:ext cx="1949301" cy="1195390"/>
          </a:xfrm>
          <a:prstGeom prst="rect">
            <a:avLst/>
          </a:prstGeom>
        </p:spPr>
      </p:pic>
      <p:pic>
        <p:nvPicPr>
          <p:cNvPr id="24" name="Рисунок 23" descr="стол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4546" y="5214950"/>
            <a:ext cx="1866904" cy="1144861"/>
          </a:xfrm>
          <a:prstGeom prst="rect">
            <a:avLst/>
          </a:prstGeom>
        </p:spPr>
      </p:pic>
      <p:pic>
        <p:nvPicPr>
          <p:cNvPr id="25" name="Рисунок 24" descr="шляпа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72264" y="5072074"/>
            <a:ext cx="1770066" cy="1150543"/>
          </a:xfrm>
          <a:prstGeom prst="rect">
            <a:avLst/>
          </a:prstGeom>
        </p:spPr>
      </p:pic>
      <p:pic>
        <p:nvPicPr>
          <p:cNvPr id="26" name="Рисунок 25" descr="шляпа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4546" y="2571744"/>
            <a:ext cx="1770066" cy="1150543"/>
          </a:xfrm>
          <a:prstGeom prst="rect">
            <a:avLst/>
          </a:prstGeom>
        </p:spPr>
      </p:pic>
      <p:pic>
        <p:nvPicPr>
          <p:cNvPr id="27" name="Рисунок 26" descr="шланг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6578" y="4857760"/>
            <a:ext cx="1651004" cy="1748122"/>
          </a:xfrm>
          <a:prstGeom prst="rect">
            <a:avLst/>
          </a:prstGeom>
        </p:spPr>
      </p:pic>
      <p:pic>
        <p:nvPicPr>
          <p:cNvPr id="28" name="Рисунок 27" descr="шланг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7422" y="2500306"/>
            <a:ext cx="1309689" cy="1386730"/>
          </a:xfrm>
          <a:prstGeom prst="rect">
            <a:avLst/>
          </a:prstGeom>
        </p:spPr>
      </p:pic>
      <p:pic>
        <p:nvPicPr>
          <p:cNvPr id="29" name="Рисунок 28" descr="шоколад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6578" y="4929198"/>
            <a:ext cx="1666878" cy="1500190"/>
          </a:xfrm>
          <a:prstGeom prst="rect">
            <a:avLst/>
          </a:prstGeom>
        </p:spPr>
      </p:pic>
      <p:pic>
        <p:nvPicPr>
          <p:cNvPr id="30" name="Рисунок 29" descr="шоколад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5984" y="2571744"/>
            <a:ext cx="1428751" cy="1285876"/>
          </a:xfrm>
          <a:prstGeom prst="rect">
            <a:avLst/>
          </a:prstGeom>
        </p:spPr>
      </p:pic>
      <p:pic>
        <p:nvPicPr>
          <p:cNvPr id="31" name="Рисунок 30" descr="листик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15140" y="4857760"/>
            <a:ext cx="1705722" cy="1609729"/>
          </a:xfrm>
          <a:prstGeom prst="rect">
            <a:avLst/>
          </a:prstGeom>
        </p:spPr>
      </p:pic>
      <p:pic>
        <p:nvPicPr>
          <p:cNvPr id="32" name="Рисунок 31" descr="листик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8860" y="4929198"/>
            <a:ext cx="1528765" cy="1442731"/>
          </a:xfrm>
          <a:prstGeom prst="rect">
            <a:avLst/>
          </a:prstGeom>
        </p:spPr>
      </p:pic>
      <p:pic>
        <p:nvPicPr>
          <p:cNvPr id="33" name="Рисунок 32" descr="лягушка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43702" y="5072074"/>
            <a:ext cx="1881192" cy="1403659"/>
          </a:xfrm>
          <a:prstGeom prst="rect">
            <a:avLst/>
          </a:prstGeom>
        </p:spPr>
      </p:pic>
      <p:pic>
        <p:nvPicPr>
          <p:cNvPr id="34" name="Рисунок 33" descr="лягушка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5984" y="2714620"/>
            <a:ext cx="1428760" cy="10660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3714776" cy="364333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ushi-+-Sashimi-Picture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142984"/>
            <a:ext cx="3427953" cy="2286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4714884"/>
            <a:ext cx="435771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071670" y="471488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572000" y="471488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86578" y="2357430"/>
            <a:ext cx="857256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15140" y="4429132"/>
            <a:ext cx="785818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29322" y="3500438"/>
            <a:ext cx="857256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358082" y="3929066"/>
            <a:ext cx="78581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428868"/>
            <a:ext cx="1104900" cy="857250"/>
          </a:xfrm>
          <a:prstGeom prst="rect">
            <a:avLst/>
          </a:prstGeom>
        </p:spPr>
      </p:pic>
      <p:pic>
        <p:nvPicPr>
          <p:cNvPr id="12" name="Рисунок 11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571744"/>
            <a:ext cx="1104900" cy="857250"/>
          </a:xfrm>
          <a:prstGeom prst="rect">
            <a:avLst/>
          </a:prstGeom>
        </p:spPr>
      </p:pic>
      <p:pic>
        <p:nvPicPr>
          <p:cNvPr id="13" name="Рисунок 12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571612"/>
            <a:ext cx="1104900" cy="857250"/>
          </a:xfrm>
          <a:prstGeom prst="rect">
            <a:avLst/>
          </a:prstGeom>
        </p:spPr>
      </p:pic>
      <p:pic>
        <p:nvPicPr>
          <p:cNvPr id="14" name="Рисунок 13" descr="ту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714488"/>
            <a:ext cx="1104900" cy="857250"/>
          </a:xfrm>
          <a:prstGeom prst="rect">
            <a:avLst/>
          </a:prstGeom>
        </p:spPr>
      </p:pic>
      <p:pic>
        <p:nvPicPr>
          <p:cNvPr id="15" name="Рисунок 14" descr="1238424308solnishk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-24012"/>
            <a:ext cx="1357290" cy="1475315"/>
          </a:xfrm>
          <a:prstGeom prst="rect">
            <a:avLst/>
          </a:prstGeom>
        </p:spPr>
      </p:pic>
      <p:pic>
        <p:nvPicPr>
          <p:cNvPr id="16" name="Рисунок 15" descr="60c491152b0153c08a45f6c26e45a6f3_op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571480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6944 C 0.00087 -0.09954 -0.03646 -0.1044 -0.05607 -0.10764 C -0.071 -0.11019 -0.08611 -0.1088 -0.10121 -0.10926 C -0.14705 -0.10833 -0.18698 -0.10556 -0.23107 -0.10139 C -0.25746 -0.08912 -0.29913 -0.09259 -0.325 -0.09167 C -0.33628 -0.08843 -0.34253 -0.08796 -0.35607 -0.08704 C -0.37812 -0.08194 -0.40052 -0.07731 -0.42274 -0.07431 C -0.43229 -0.06991 -0.44236 -0.06759 -0.45243 -0.06644 C -0.45399 -0.06597 -0.45573 -0.06528 -0.45729 -0.06481 C -0.4592 -0.06412 -0.46128 -0.06389 -0.46319 -0.06319 C -0.46632 -0.06227 -0.47274 -0.05995 -0.47274 -0.05995 C -0.47951 -0.05417 -0.47343 -0.05833 -0.48576 -0.05532 C -0.49271 -0.0537 -0.50069 -0.04977 -0.50729 -0.04722 C -0.51857 -0.04282 -0.53229 -0.04051 -0.54288 -0.03472 C -0.54878 -0.03148 -0.55468 -0.02778 -0.56076 -0.025 C -0.56823 -0.01551 -0.5783 -0.01389 -0.58576 -0.0044 C -0.59132 0.00255 -0.58837 -0.00069 -0.59653 0.00671 C -0.59774 0.00764 -0.6 0.00972 -0.6 0.00972 C -0.60555 0.02083 -0.60208 0.01829 -0.60833 0.02083 C -0.61354 0.02593 -0.61857 0.02847 -0.62396 0.03356 C -0.63125 0.04074 -0.63906 0.04884 -0.64774 0.05278 C -0.65156 0.06065 -0.65903 0.06551 -0.66562 0.06852 C -0.66962 0.07222 -0.67291 0.07662 -0.67621 0.08125 C -0.67656 0.08241 -0.67778 0.0912 -0.68107 0.08912 C -0.68246 0.08819 -0.67986 0.08495 -0.67986 0.08287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889E-18 C -0.0026 -0.01181 -0.0158 -0.01273 -0.02379 -0.01412 C -0.05121 -0.01366 -0.07847 -0.01366 -0.10591 -0.01273 C -0.11511 -0.0125 -0.12622 -0.00764 -0.13577 -0.00625 C -0.14063 -0.00417 -0.14584 -0.00255 -0.15105 -0.00162 C -0.15817 -0.00023 -0.17258 0.00162 -0.17258 0.00162 C -0.18351 0.00532 -0.1948 0.00787 -0.20591 0.00949 C -0.2165 0.01435 -0.22709 0.01852 -0.23803 0.02222 C -0.24514 0.02824 -0.25383 0.03449 -0.26181 0.03819 C -0.26598 0.04352 -0.2691 0.04375 -0.27379 0.04768 C -0.28178 0.0544 -0.28942 0.06088 -0.29758 0.06667 C -0.30643 0.07315 -0.31251 0.08356 -0.32258 0.08727 C -0.32987 0.09491 -0.33959 0.09838 -0.34636 0.10648 C -0.3573 0.11944 -0.35035 0.11574 -0.35834 0.11921 C -0.36268 0.12639 -0.36719 0.13518 -0.37379 0.13819 C -0.37865 0.14699 -0.39306 0.16458 -0.40105 0.16829 C -0.40383 0.17384 -0.40747 0.17569 -0.4106 0.18102 C -0.41268 0.18449 -0.41459 0.18843 -0.41667 0.19213 C -0.41841 0.20046 -0.42223 0.20486 -0.42605 0.21111 C -0.429 0.21597 -0.43039 0.22222 -0.43334 0.22708 C -0.44115 0.23958 -0.44844 0.25069 -0.45834 0.26042 C -0.46198 0.26782 -0.46771 0.27199 -0.47258 0.27778 C -0.47639 0.28218 -0.47917 0.28819 -0.48334 0.29213 C -0.48837 0.29676 -0.49323 0.30231 -0.49758 0.3081 C -0.50053 0.31968 -0.49653 0.30532 -0.50105 0.31759 C -0.50278 0.32222 -0.50226 0.32616 -0.50226 0.31597 " pathEditMode="relative" ptsTypes="fffffffffffffffffffffffff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7454 C 0.00052 -0.08357 -0.00156 -0.0875 -0.00833 -0.09028 C -0.01996 -0.1007 -0.03403 -0.10463 -0.04774 -0.10787 C -0.05555 -0.10741 -0.08333 -0.10811 -0.09531 -0.10301 C -0.11684 -0.09398 -0.13715 -0.08287 -0.15833 -0.07292 C -0.16875 -0.06806 -0.17986 -0.0588 -0.19062 -0.05394 C -0.19791 -0.04653 -0.20468 -0.03889 -0.21198 -0.03172 C -0.21389 -0.02408 -0.21823 -0.01783 -0.22153 -0.01111 C -0.22378 -0.00672 -0.22864 0.00162 -0.22864 0.00162 C -0.23003 0.00717 -0.23281 0.01064 -0.23455 0.01597 C -0.23489 0.01689 -0.2375 0.02754 -0.23819 0.03032 C -0.2408 0.04074 -0.24062 0.05277 -0.24531 0.06203 C -0.24809 0.07592 -0.24462 0.06134 -0.24896 0.07314 C -0.25034 0.07685 -0.25069 0.08472 -0.25121 0.0875 C -0.25312 0.09722 -0.25625 0.10648 -0.25833 0.11597 C -0.25955 0.13541 -0.25486 0.13495 -0.26076 0.13495 " pathEditMode="relative" ptsTypes="fffffffffffffff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C -0.00208 -0.01065 -0.00746 -0.01759 -0.01423 -0.02384 C -0.01892 -0.03264 -0.01406 -0.02523 -0.02031 -0.03009 C -0.02934 -0.03704 -0.03715 -0.04769 -0.04757 -0.0507 C -0.05295 -0.05533 -0.05816 -0.05718 -0.06423 -0.0588 C -0.07031 -0.06458 -0.07604 -0.06574 -0.08333 -0.06829 C -0.09791 -0.07315 -0.1125 -0.07732 -0.12743 -0.0794 C -0.1927 -0.07755 -0.16493 -0.08264 -0.19409 -0.07153 C -0.19635 -0.06945 -0.19913 -0.06898 -0.20121 -0.06667 C -0.20868 -0.0588 -0.19861 -0.06389 -0.20711 -0.06042 C -0.21007 -0.04884 -0.20625 -0.0625 -0.21076 -0.0507 C -0.21302 -0.04468 -0.21389 -0.03634 -0.21545 -0.03009 C -0.21666 -0.02546 -0.21788 -0.0206 -0.21909 -0.01597 C -0.21944 -0.01435 -0.22031 -0.01111 -0.22031 -0.01111 C -0.22135 0.00046 -0.22378 0.01227 -0.22378 0.02384 " pathEditMode="relative" ptsTypes="ffffffffffffff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5143536" cy="357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№7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Автоматизация  звука в коротких  предложениях и рассказах.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Упражнение с №14-18.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785794"/>
            <a:ext cx="1047750" cy="1047750"/>
          </a:xfrm>
          <a:prstGeom prst="rect">
            <a:avLst/>
          </a:prstGeom>
        </p:spPr>
      </p:pic>
      <p:pic>
        <p:nvPicPr>
          <p:cNvPr id="5" name="Рисунок 4" descr="0_803c4_5dbc263c_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16" y="2143116"/>
            <a:ext cx="4714884" cy="471488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8424308solnishk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841" y="0"/>
            <a:ext cx="1380160" cy="1500173"/>
          </a:xfrm>
          <a:prstGeom prst="rect">
            <a:avLst/>
          </a:prstGeom>
        </p:spPr>
      </p:pic>
      <p:pic>
        <p:nvPicPr>
          <p:cNvPr id="2" name="Рисунок 1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0" y="571480"/>
            <a:ext cx="857256" cy="857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4786346" cy="2928958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357562"/>
            <a:ext cx="4929222" cy="3214710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57166"/>
            <a:ext cx="227172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Аналогии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357694"/>
            <a:ext cx="350043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к чему подходит?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веточ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68" y="487278"/>
            <a:ext cx="1295574" cy="870020"/>
          </a:xfrm>
          <a:prstGeom prst="rect">
            <a:avLst/>
          </a:prstGeom>
        </p:spPr>
      </p:pic>
      <p:pic>
        <p:nvPicPr>
          <p:cNvPr id="11" name="Рисунок 10" descr="шиповн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5214950"/>
            <a:ext cx="1071570" cy="1166267"/>
          </a:xfrm>
          <a:prstGeom prst="rect">
            <a:avLst/>
          </a:prstGeom>
        </p:spPr>
      </p:pic>
      <p:pic>
        <p:nvPicPr>
          <p:cNvPr id="12" name="Рисунок 11" descr="0_aacc6_89113162_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2000240"/>
            <a:ext cx="1064270" cy="1042985"/>
          </a:xfrm>
          <a:prstGeom prst="rect">
            <a:avLst/>
          </a:prstGeom>
        </p:spPr>
      </p:pic>
      <p:pic>
        <p:nvPicPr>
          <p:cNvPr id="13" name="Рисунок 12" descr="0_8cb80_1ab31a49_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3500438"/>
            <a:ext cx="1139136" cy="1123948"/>
          </a:xfrm>
          <a:prstGeom prst="rect">
            <a:avLst/>
          </a:prstGeom>
        </p:spPr>
      </p:pic>
      <p:pic>
        <p:nvPicPr>
          <p:cNvPr id="14" name="Рисунок 13" descr="дедушка на лож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55" y="428604"/>
            <a:ext cx="1122597" cy="1571636"/>
          </a:xfrm>
          <a:prstGeom prst="rect">
            <a:avLst/>
          </a:prstGeom>
        </p:spPr>
      </p:pic>
      <p:pic>
        <p:nvPicPr>
          <p:cNvPr id="15" name="Рисунок 14" descr="inde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4875722"/>
            <a:ext cx="1071570" cy="1425078"/>
          </a:xfrm>
          <a:prstGeom prst="rect">
            <a:avLst/>
          </a:prstGeom>
        </p:spPr>
      </p:pic>
      <p:pic>
        <p:nvPicPr>
          <p:cNvPr id="16" name="Рисунок 15" descr="0_87b55_7b03b133_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868" y="428604"/>
            <a:ext cx="1147535" cy="1220782"/>
          </a:xfrm>
          <a:prstGeom prst="rect">
            <a:avLst/>
          </a:prstGeom>
        </p:spPr>
      </p:pic>
      <p:pic>
        <p:nvPicPr>
          <p:cNvPr id="17" name="Рисунок 16" descr="Крош-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43635" y="5214950"/>
            <a:ext cx="963359" cy="1056984"/>
          </a:xfrm>
          <a:prstGeom prst="rect">
            <a:avLst/>
          </a:prstGeom>
        </p:spPr>
      </p:pic>
      <p:pic>
        <p:nvPicPr>
          <p:cNvPr id="18" name="Рисунок 17" descr="шампунь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0496" y="1857364"/>
            <a:ext cx="595314" cy="1284625"/>
          </a:xfrm>
          <a:prstGeom prst="rect">
            <a:avLst/>
          </a:prstGeom>
        </p:spPr>
      </p:pic>
      <p:pic>
        <p:nvPicPr>
          <p:cNvPr id="19" name="Рисунок 18" descr="0_153f51_1ecd2ea0_ori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86446" y="3929066"/>
            <a:ext cx="1032134" cy="603454"/>
          </a:xfrm>
          <a:prstGeom prst="rect">
            <a:avLst/>
          </a:prstGeom>
        </p:spPr>
      </p:pic>
      <p:pic>
        <p:nvPicPr>
          <p:cNvPr id="20" name="Рисунок 19" descr="2лягушка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5984" y="2000240"/>
            <a:ext cx="1198562" cy="1078706"/>
          </a:xfrm>
          <a:prstGeom prst="rect">
            <a:avLst/>
          </a:prstGeom>
        </p:spPr>
      </p:pic>
      <p:pic>
        <p:nvPicPr>
          <p:cNvPr id="21" name="Рисунок 20" descr="камыш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8082" y="3643314"/>
            <a:ext cx="985837" cy="100804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shi-+-Sashimi-Picture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642918"/>
            <a:ext cx="2143140" cy="1633379"/>
          </a:xfrm>
          <a:prstGeom prst="rect">
            <a:avLst/>
          </a:prstGeom>
        </p:spPr>
      </p:pic>
      <p:pic>
        <p:nvPicPr>
          <p:cNvPr id="3" name="Рисунок 2" descr="цифра шесть.jpg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5143504" y="642919"/>
            <a:ext cx="2026445" cy="1643074"/>
          </a:xfrm>
          <a:prstGeom prst="rect">
            <a:avLst/>
          </a:prstGeom>
        </p:spPr>
      </p:pic>
      <p:pic>
        <p:nvPicPr>
          <p:cNvPr id="4" name="Рисунок 3" descr="шестерён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786191"/>
            <a:ext cx="2143140" cy="1714512"/>
          </a:xfrm>
          <a:prstGeom prst="rect">
            <a:avLst/>
          </a:prstGeom>
        </p:spPr>
      </p:pic>
      <p:pic>
        <p:nvPicPr>
          <p:cNvPr id="5" name="Рисунок 4" descr="шиш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3786190"/>
            <a:ext cx="2159000" cy="1785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2571744"/>
            <a:ext cx="2928958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571744"/>
            <a:ext cx="300039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86454"/>
            <a:ext cx="2928958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786454"/>
            <a:ext cx="300039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428868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42886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357430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2357430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572140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5572140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5643578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5643578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зм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142984"/>
            <a:ext cx="750262" cy="714380"/>
          </a:xfrm>
          <a:prstGeom prst="rect">
            <a:avLst/>
          </a:prstGeom>
        </p:spPr>
      </p:pic>
      <p:pic>
        <p:nvPicPr>
          <p:cNvPr id="20" name="Рисунок 19" descr="зм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928670"/>
            <a:ext cx="750262" cy="714380"/>
          </a:xfrm>
          <a:prstGeom prst="rect">
            <a:avLst/>
          </a:prstGeom>
        </p:spPr>
      </p:pic>
      <p:pic>
        <p:nvPicPr>
          <p:cNvPr id="21" name="Рисунок 20" descr="зм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5" y="4214818"/>
            <a:ext cx="750262" cy="714380"/>
          </a:xfrm>
          <a:prstGeom prst="rect">
            <a:avLst/>
          </a:prstGeom>
        </p:spPr>
      </p:pic>
      <p:pic>
        <p:nvPicPr>
          <p:cNvPr id="22" name="Рисунок 21" descr="зм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4000504"/>
            <a:ext cx="795271" cy="757236"/>
          </a:xfrm>
          <a:prstGeom prst="rect">
            <a:avLst/>
          </a:prstGeom>
        </p:spPr>
      </p:pic>
      <p:pic>
        <p:nvPicPr>
          <p:cNvPr id="23" name="Рисунок 22" descr="0_c2e07_9acd6c90_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75781">
            <a:off x="7633952" y="111285"/>
            <a:ext cx="1376853" cy="1346562"/>
          </a:xfrm>
          <a:prstGeom prst="rect">
            <a:avLst/>
          </a:prstGeom>
        </p:spPr>
      </p:pic>
      <p:pic>
        <p:nvPicPr>
          <p:cNvPr id="24" name="Рисунок 23" descr="60c491152b0153c08a45f6c26e45a6f3_opt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586" y="785794"/>
            <a:ext cx="881065" cy="881065"/>
          </a:xfrm>
          <a:prstGeom prst="rect">
            <a:avLst/>
          </a:prstGeom>
        </p:spPr>
      </p:pic>
      <p:pic>
        <p:nvPicPr>
          <p:cNvPr id="25" name="Рисунок 24" descr="зм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4000504"/>
            <a:ext cx="795271" cy="75723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5903 C 0.00504 -0.06111 0.01649 -0.06065 0.02726 -0.05578 C 0.02847 -0.05463 0.02951 -0.05324 0.03073 -0.05254 C 0.03299 -0.05115 0.03785 -0.04953 0.03785 -0.04953 C 0.04444 -0.04375 0.05191 -0.03842 0.05938 -0.03518 C 0.06632 -0.02893 0.07604 -0.02407 0.08194 -0.0162 C 0.08941 -0.00625 0.09097 -0.00578 0.09861 0.00139 C 0.10521 0.00764 0.1099 0.01736 0.11649 0.02361 C 0.11927 0.02616 0.1224 0.02824 0.12483 0.03148 C 0.12865 0.03658 0.13108 0.0419 0.13559 0.04584 C 0.14028 0.05533 0.14618 0.06667 0.15347 0.07269 C 0.1566 0.07917 0.16059 0.08588 0.16528 0.09028 C 0.1724 0.10394 0.18177 0.1132 0.19149 0.12361 C 0.19635 0.12871 0.20052 0.13496 0.20573 0.13935 C 0.2066 0.14097 0.20712 0.14283 0.20816 0.14422 C 0.2092 0.1456 0.21076 0.14607 0.21181 0.14746 C 0.21372 0.15023 0.21406 0.15486 0.21649 0.15695 C 0.2217 0.16158 0.22448 0.16829 0.22951 0.17269 C 0.23038 0.17431 0.23056 0.17755 0.23194 0.17755 C 0.23316 0.17755 0.23316 0.17269 0.23316 0.17269 " pathEditMode="relative" ptsTypes="fffffff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833 C 0.01494 -0.01296 0.03004 -0.01157 0.04445 0.00116 C 0.04601 0.00787 0.04862 0.01319 0.05035 0.02014 C 0.05122 0.02338 0.05278 0.02963 0.05278 0.02986 C 0.05348 0.0419 0.0533 0.05185 0.05625 0.06296 C 0.05816 0.08218 0.05938 0.10116 0.06216 0.12014 C 0.06476 0.13889 0.06146 0.11991 0.0658 0.14236 C 0.06615 0.14444 0.06702 0.14884 0.06702 0.14907 C 0.06754 0.1706 0.06459 0.19329 0.06945 0.21389 C 0.0698 0.21551 0.07049 0.20903 0.07049 0.20926 " pathEditMode="relative" rAng="0" ptsTypes="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162 C 0.00625 -0.00834 0.0033 -0.00648 0.00833 -0.0088 C 0.01302 -0.01343 0.01528 -0.0132 0.02135 -0.01436 C 0.03142 -0.01366 0.03837 -0.0132 0.04739 -0.0088 C 0.05034 -0.00463 0.05173 -0.0007 0.05486 0.00231 C 0.05659 0.00972 0.05746 0.01713 0.06041 0.02361 C 0.0651 0.04375 0.06805 0.06481 0.0717 0.08564 C 0.07291 0.10648 0.07534 0.12685 0.07725 0.14745 C 0.07812 0.1581 0.07882 0.16852 0.08107 0.17847 C 0.08003 0.21134 0.07291 0.21088 0.08107 0.21088 " pathEditMode="relative" rAng="0" ptsTypes="fffffffff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2824 C 0.00278 -0.03727 0.01858 -0.04237 0.02795 -0.04399 C 0.03698 -0.04283 0.04028 -0.04399 0.04688 -0.03774 C 0.04896 -0.03218 0.05156 -0.02755 0.05295 -0.02176 C 0.05365 -0.01852 0.05521 -0.01227 0.05521 -0.01204 C 0.05608 -0.0044 0.05694 0.00254 0.05885 0.00995 C 0.06129 0.03912 0.0599 0.06828 0.06354 0.09722 C 0.06319 0.11458 0.06302 0.13217 0.06233 0.14953 C 0.06163 0.16736 0.0566 0.18564 0.05521 0.20347 C 0.05504 0.20532 0.05226 0.22615 0.05399 0.22893 " pathEditMode="relative" rAng="0" ptsTypes="fffffffff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5648 C 0.00903 -0.05972 0.00851 -0.06343 0.0099 -0.0662 C 0.01129 -0.06898 0.0191 -0.07037 0.02066 -0.07083 C 0.03281 -0.075 0.03958 -0.07755 0.05278 -0.0787 C 0.0691 -0.07824 0.08524 -0.07824 0.10156 -0.07732 C 0.10712 -0.07708 0.11372 -0.06435 0.12066 -0.06134 C 0.12222 -0.05972 0.12361 -0.05787 0.12535 -0.05648 C 0.12639 -0.05556 0.12795 -0.05602 0.12899 -0.05509 C 0.1408 -0.04537 0.13004 -0.0507 0.13854 -0.04699 C 0.14115 -0.04028 0.14201 -0.03519 0.14688 -0.03125 C 0.15104 -0.02315 0.15625 -0.01343 0.16354 -0.01065 C 0.17031 0.00278 0.16146 -0.0125 0.16944 -0.00417 C 0.17049 -0.00301 0.17083 -0.00093 0.17188 0.00046 C 0.17292 0.00185 0.17413 0.00255 0.17535 0.0037 C 0.17847 0.00995 0.18038 0.0162 0.18368 0.02268 C 0.18698 0.0294 0.19236 0.03542 0.19444 0.04352 C 0.1974 0.05486 0.19549 0.05023 0.19931 0.05764 C 0.20052 0.06319 0.20156 0.06713 0.20399 0.07199 C 0.20816 0.09352 0.20955 0.11505 0.21233 0.13704 C 0.21285 0.14074 0.21476 0.14792 0.21476 0.15139 C 0.2151 0.17616 0.21476 0.20116 0.21476 0.22593 " pathEditMode="relative" ptsTypes="ffffffffffffffffffff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а в шляп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7621969" cy="5072074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142852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785794"/>
            <a:ext cx="1047750" cy="1047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3929090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Маша и Мишка играли в ЦИРК.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Миша был фокусником.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Мишка спрятал от Маши…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000108"/>
            <a:ext cx="35719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Продолжай рассказывать.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_7a0f8_ae003b16_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000372"/>
            <a:ext cx="1714512" cy="1513593"/>
          </a:xfrm>
          <a:prstGeom prst="rect">
            <a:avLst/>
          </a:prstGeom>
        </p:spPr>
      </p:pic>
      <p:pic>
        <p:nvPicPr>
          <p:cNvPr id="8" name="Рисунок 7" descr="крыса.jpg"/>
          <p:cNvPicPr>
            <a:picLocks noChangeAspect="1"/>
          </p:cNvPicPr>
          <p:nvPr/>
        </p:nvPicPr>
        <p:blipFill>
          <a:blip r:embed="rId7"/>
          <a:srcRect l="52727" t="13115" r="3636" b="9016"/>
          <a:stretch>
            <a:fillRect/>
          </a:stretch>
        </p:blipFill>
        <p:spPr>
          <a:xfrm>
            <a:off x="4857752" y="2928934"/>
            <a:ext cx="1143008" cy="1357322"/>
          </a:xfrm>
          <a:prstGeom prst="rect">
            <a:avLst/>
          </a:prstGeom>
        </p:spPr>
      </p:pic>
      <p:pic>
        <p:nvPicPr>
          <p:cNvPr id="9" name="Рисунок 8" descr="миска.jpg"/>
          <p:cNvPicPr>
            <a:picLocks noChangeAspect="1"/>
          </p:cNvPicPr>
          <p:nvPr/>
        </p:nvPicPr>
        <p:blipFill>
          <a:blip r:embed="rId8"/>
          <a:srcRect l="11494" t="11658" r="10919" b="22279"/>
          <a:stretch>
            <a:fillRect/>
          </a:stretch>
        </p:blipFill>
        <p:spPr>
          <a:xfrm>
            <a:off x="4572000" y="3286124"/>
            <a:ext cx="1928826" cy="1214446"/>
          </a:xfrm>
          <a:prstGeom prst="rect">
            <a:avLst/>
          </a:prstGeom>
        </p:spPr>
      </p:pic>
      <p:pic>
        <p:nvPicPr>
          <p:cNvPr id="10" name="Рисунок 9" descr="штурвал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438" y="3214686"/>
            <a:ext cx="1643074" cy="1482944"/>
          </a:xfrm>
          <a:prstGeom prst="rect">
            <a:avLst/>
          </a:prstGeom>
        </p:spPr>
      </p:pic>
      <p:pic>
        <p:nvPicPr>
          <p:cNvPr id="11" name="Рисунок 10" descr="подсолнух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562" y="2428868"/>
            <a:ext cx="1866900" cy="2457450"/>
          </a:xfrm>
          <a:prstGeom prst="rect">
            <a:avLst/>
          </a:prstGeom>
        </p:spPr>
      </p:pic>
      <p:pic>
        <p:nvPicPr>
          <p:cNvPr id="12" name="Рисунок 11" descr="слонёнок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562" y="2928934"/>
            <a:ext cx="2071694" cy="2143132"/>
          </a:xfrm>
          <a:prstGeom prst="rect">
            <a:avLst/>
          </a:prstGeom>
        </p:spPr>
      </p:pic>
      <p:pic>
        <p:nvPicPr>
          <p:cNvPr id="13" name="Рисунок 12" descr="_20130309_110341092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4810" y="2928934"/>
            <a:ext cx="2577778" cy="201904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a369_fe02da72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5508444" cy="4572008"/>
          </a:xfrm>
          <a:prstGeom prst="rect">
            <a:avLst/>
          </a:prstGeom>
        </p:spPr>
      </p:pic>
      <p:pic>
        <p:nvPicPr>
          <p:cNvPr id="4" name="Рисунок 3" descr="0_87b94_bd58f606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552562"/>
            <a:ext cx="5102387" cy="4915299"/>
          </a:xfrm>
          <a:prstGeom prst="rect">
            <a:avLst/>
          </a:prstGeom>
        </p:spPr>
      </p:pic>
      <p:pic>
        <p:nvPicPr>
          <p:cNvPr id="5" name="Рисунок 4" descr="0_98c5b_aae15d5f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214422"/>
            <a:ext cx="3071834" cy="4693378"/>
          </a:xfrm>
          <a:prstGeom prst="rect">
            <a:avLst/>
          </a:prstGeom>
        </p:spPr>
      </p:pic>
      <p:pic>
        <p:nvPicPr>
          <p:cNvPr id="6" name="Рисунок 5" descr="0_87b9a_fa516209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62" y="1428736"/>
            <a:ext cx="2814420" cy="3786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357166"/>
            <a:ext cx="621510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Скажи, чем собирается заняться Маша?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238424308solnishk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567" y="-204160"/>
            <a:ext cx="1699433" cy="1847210"/>
          </a:xfrm>
          <a:prstGeom prst="rect">
            <a:avLst/>
          </a:prstGeom>
        </p:spPr>
      </p:pic>
      <p:pic>
        <p:nvPicPr>
          <p:cNvPr id="9" name="Рисунок 8" descr="60c491152b0153c08a45f6c26e45a6f3_op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86" y="785794"/>
            <a:ext cx="809627" cy="80962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ша варит.jpg"/>
          <p:cNvPicPr>
            <a:picLocks noChangeAspect="1"/>
          </p:cNvPicPr>
          <p:nvPr/>
        </p:nvPicPr>
        <p:blipFill>
          <a:blip r:embed="rId3"/>
          <a:srcRect b="10989"/>
          <a:stretch>
            <a:fillRect/>
          </a:stretch>
        </p:blipFill>
        <p:spPr>
          <a:xfrm>
            <a:off x="357158" y="428604"/>
            <a:ext cx="6894204" cy="6136604"/>
          </a:xfrm>
          <a:prstGeom prst="rect">
            <a:avLst/>
          </a:prstGeom>
        </p:spPr>
      </p:pic>
      <p:pic>
        <p:nvPicPr>
          <p:cNvPr id="4" name="Рисунок 3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6" name="Рисунок 5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642918"/>
            <a:ext cx="1047750" cy="1047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6929486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и далее</a:t>
            </a:r>
            <a:r>
              <a:rPr lang="ru-RU" dirty="0" smtClean="0"/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 об этой серии мультфильма?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714620"/>
            <a:ext cx="5143536" cy="3857652"/>
          </a:xfrm>
          <a:prstGeom prst="rect">
            <a:avLst/>
          </a:prstGeom>
          <a:ln w="571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№8-12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Автоматизация  звука в коротких рассказах.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Упражнение с №14-18.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7b7a_6c233dd9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857628"/>
            <a:ext cx="2773603" cy="2736621"/>
          </a:xfrm>
          <a:prstGeom prst="rect">
            <a:avLst/>
          </a:prstGeom>
        </p:spPr>
      </p:pic>
      <p:pic>
        <p:nvPicPr>
          <p:cNvPr id="4" name="Рисунок 3" descr="2669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6827">
            <a:off x="7394500" y="36395"/>
            <a:ext cx="1712319" cy="171231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а в школ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7528575" cy="5639164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64291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3" name="Рисунок 2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785794"/>
            <a:ext cx="1047750" cy="1047750"/>
          </a:xfrm>
          <a:prstGeom prst="rect">
            <a:avLst/>
          </a:prstGeom>
        </p:spPr>
      </p:pic>
      <p:pic>
        <p:nvPicPr>
          <p:cNvPr id="4" name="Рисунок 3" descr="0_153f51_1ecd2ea0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5072074"/>
            <a:ext cx="1857388" cy="1085953"/>
          </a:xfrm>
          <a:prstGeom prst="rect">
            <a:avLst/>
          </a:prstGeom>
        </p:spPr>
      </p:pic>
      <p:pic>
        <p:nvPicPr>
          <p:cNvPr id="5" name="Рисунок 4" descr="0_8b814_6ce47ae7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888787"/>
            <a:ext cx="3000396" cy="2940389"/>
          </a:xfrm>
          <a:prstGeom prst="rect">
            <a:avLst/>
          </a:prstGeom>
        </p:spPr>
      </p:pic>
      <p:pic>
        <p:nvPicPr>
          <p:cNvPr id="6" name="Рисунок 5" descr="1петуш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857232"/>
            <a:ext cx="1838325" cy="2486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3571876"/>
            <a:ext cx="2571768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отдай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ш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6" y="233883"/>
            <a:ext cx="7654454" cy="6409827"/>
          </a:xfrm>
          <a:prstGeom prst="rect">
            <a:avLst/>
          </a:prstGeom>
        </p:spPr>
      </p:pic>
      <p:pic>
        <p:nvPicPr>
          <p:cNvPr id="3" name="Рисунок 2" descr="60c491152b0153c08a45f6c26e45a6f3_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785794"/>
            <a:ext cx="1047750" cy="1047750"/>
          </a:xfrm>
          <a:prstGeom prst="rect">
            <a:avLst/>
          </a:prstGeom>
        </p:spPr>
      </p:pic>
      <p:pic>
        <p:nvPicPr>
          <p:cNvPr id="2" name="Рисунок 1" descr="0_c2e07_9acd6c90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9997" y="142852"/>
            <a:ext cx="1524003" cy="1490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жащий медвед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64040"/>
            <a:ext cx="7643866" cy="6527280"/>
          </a:xfrm>
          <a:prstGeom prst="rect">
            <a:avLst/>
          </a:prstGeom>
        </p:spPr>
      </p:pic>
      <p:pic>
        <p:nvPicPr>
          <p:cNvPr id="3" name="Рисунок 2" descr="0_c2e0a_5ba1fa55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5377">
            <a:off x="7600970" y="99988"/>
            <a:ext cx="1400186" cy="1400186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64291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a362_41c7b6b2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32"/>
            <a:ext cx="6643734" cy="6143668"/>
          </a:xfrm>
          <a:prstGeom prst="rect">
            <a:avLst/>
          </a:prstGeom>
        </p:spPr>
      </p:pic>
      <p:pic>
        <p:nvPicPr>
          <p:cNvPr id="3" name="Рисунок 2" descr="1238424308solnish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326" y="0"/>
            <a:ext cx="1533674" cy="1500174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714356"/>
            <a:ext cx="761998" cy="76199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c5ac9017b02c9d49216c020d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15106"/>
          </a:xfrm>
          <a:prstGeom prst="rect">
            <a:avLst/>
          </a:prstGeom>
        </p:spPr>
      </p:pic>
      <p:pic>
        <p:nvPicPr>
          <p:cNvPr id="4" name="Рисунок 3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5" name="Рисунок 4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64291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862ffae7a6f1bbbd8a37a99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428604"/>
            <a:ext cx="8507179" cy="6000792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64291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747228_ecc3410d774a892e15e4632a8652eb10.jpg"/>
          <p:cNvPicPr>
            <a:picLocks noChangeAspect="1"/>
          </p:cNvPicPr>
          <p:nvPr/>
        </p:nvPicPr>
        <p:blipFill>
          <a:blip r:embed="rId3"/>
          <a:srcRect r="13281" b="25000"/>
          <a:stretch>
            <a:fillRect/>
          </a:stretch>
        </p:blipFill>
        <p:spPr>
          <a:xfrm>
            <a:off x="142844" y="500042"/>
            <a:ext cx="8072494" cy="6000792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571480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haMedv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8358246" cy="6143668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642918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мо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4" y="357167"/>
            <a:ext cx="7514928" cy="6288002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857232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156813"/>
            <a:ext cx="8351483" cy="641545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jzk9-cR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7670800" cy="6400800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785794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2e0a_5ba1fa55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1559">
            <a:off x="7386656" y="-42888"/>
            <a:ext cx="1543062" cy="15430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5429288" cy="3786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Занятие №2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Автоматизация в словах с  открытым слогом под ударением.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Распечатка: упражнение №1, №2,№3, лабиринт №1,№2.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687" y="2357431"/>
            <a:ext cx="3092403" cy="425560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b88b_cb19942f_orig.jpg"/>
          <p:cNvPicPr>
            <a:picLocks noChangeAspect="1"/>
          </p:cNvPicPr>
          <p:nvPr/>
        </p:nvPicPr>
        <p:blipFill>
          <a:blip r:embed="rId3"/>
          <a:srcRect t="7705" b="17466"/>
          <a:stretch>
            <a:fillRect/>
          </a:stretch>
        </p:blipFill>
        <p:spPr>
          <a:xfrm>
            <a:off x="285720" y="390896"/>
            <a:ext cx="7715304" cy="6280600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0"/>
            <a:ext cx="1524003" cy="1490475"/>
          </a:xfrm>
          <a:prstGeom prst="rect">
            <a:avLst/>
          </a:prstGeom>
        </p:spPr>
      </p:pic>
      <p:pic>
        <p:nvPicPr>
          <p:cNvPr id="4" name="Рисунок 3" descr="60c491152b0153c08a45f6c26e45a6f3_op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785794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4929222" cy="50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Используемые источники.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126055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3"/>
              </a:rPr>
              <a:t>https://www.google.ru/search?q=</a:t>
            </a:r>
            <a:r>
              <a:rPr lang="ru-RU" sz="2000" dirty="0" err="1" smtClean="0">
                <a:hlinkClick r:id="rId3"/>
              </a:rPr>
              <a:t>клипарт+на+прозрачном+фоне&amp;</a:t>
            </a:r>
            <a:r>
              <a:rPr lang="en-US" sz="2000" dirty="0" err="1" smtClean="0">
                <a:hlinkClick r:id="rId3"/>
              </a:rPr>
              <a:t>newwindow</a:t>
            </a:r>
            <a:r>
              <a:rPr lang="en-US" sz="2000" dirty="0" smtClean="0">
                <a:hlinkClick r:id="rId3"/>
              </a:rPr>
              <a:t>=1&amp;tbm=</a:t>
            </a:r>
            <a:r>
              <a:rPr lang="en-US" sz="2000" dirty="0" err="1" smtClean="0">
                <a:hlinkClick r:id="rId3"/>
              </a:rPr>
              <a:t>isch</a:t>
            </a:r>
            <a:endParaRPr lang="ru-RU" sz="2000" dirty="0" smtClean="0"/>
          </a:p>
          <a:p>
            <a:r>
              <a:rPr lang="ru-RU" sz="2000" dirty="0" smtClean="0"/>
              <a:t>Л.А. Комарова  «Автоматизация звука в игровых упражнениях».</a:t>
            </a:r>
          </a:p>
          <a:p>
            <a:r>
              <a:rPr lang="ru-RU" sz="2000" dirty="0" smtClean="0"/>
              <a:t>В.Н </a:t>
            </a:r>
            <a:r>
              <a:rPr lang="ru-RU" sz="2000" dirty="0" err="1" smtClean="0"/>
              <a:t>Нищева</a:t>
            </a:r>
            <a:r>
              <a:rPr lang="ru-RU" sz="2000" dirty="0" smtClean="0"/>
              <a:t>. «Коррекционная работа с детьми ФФНР».</a:t>
            </a:r>
          </a:p>
          <a:p>
            <a:r>
              <a:rPr lang="ru-RU" sz="2000" dirty="0" smtClean="0"/>
              <a:t>А.И. Богомолова «Логопедическое пособие для занятия с детьми»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3c77_4831ac43_L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456" y="3214686"/>
            <a:ext cx="2166182" cy="34603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5500726" cy="3643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Игра- «Какая картинка исчезла»?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Назвать картинку, которая исчезла.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правильном ответе картинка появляется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щелчку мыши).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Игра развивает  произвольное внимание. Автоматизируя  звук в словах, побуждает повторять их не менее трёх раз.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c2e0a_5ba1fa55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54844">
            <a:off x="7730060" y="62094"/>
            <a:ext cx="1441928" cy="144192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7286676" cy="585791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_c2e07_9acd6c9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0"/>
            <a:ext cx="1524003" cy="1490475"/>
          </a:xfrm>
          <a:prstGeom prst="rect">
            <a:avLst/>
          </a:prstGeom>
        </p:spPr>
      </p:pic>
      <p:pic>
        <p:nvPicPr>
          <p:cNvPr id="5" name="Рисунок 4" descr="вершина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86256"/>
            <a:ext cx="2000264" cy="1714512"/>
          </a:xfrm>
          <a:prstGeom prst="rect">
            <a:avLst/>
          </a:prstGeom>
        </p:spPr>
      </p:pic>
      <p:pic>
        <p:nvPicPr>
          <p:cNvPr id="10" name="Рисунок 9" descr="карандаши цветны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357430"/>
            <a:ext cx="2143140" cy="1785942"/>
          </a:xfrm>
          <a:prstGeom prst="rect">
            <a:avLst/>
          </a:prstGeom>
        </p:spPr>
      </p:pic>
      <p:pic>
        <p:nvPicPr>
          <p:cNvPr id="11" name="Рисунок 10" descr="кувши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4143380"/>
            <a:ext cx="1904996" cy="1714496"/>
          </a:xfrm>
          <a:prstGeom prst="rect">
            <a:avLst/>
          </a:prstGeom>
        </p:spPr>
      </p:pic>
      <p:pic>
        <p:nvPicPr>
          <p:cNvPr id="12" name="Рисунок 11" descr="машинка.jpg"/>
          <p:cNvPicPr>
            <a:picLocks noChangeAspect="1"/>
          </p:cNvPicPr>
          <p:nvPr/>
        </p:nvPicPr>
        <p:blipFill>
          <a:blip r:embed="rId7"/>
          <a:srcRect l="17825" b="-3239"/>
          <a:stretch>
            <a:fillRect/>
          </a:stretch>
        </p:blipFill>
        <p:spPr>
          <a:xfrm>
            <a:off x="2857487" y="500042"/>
            <a:ext cx="2227877" cy="1785950"/>
          </a:xfrm>
          <a:prstGeom prst="rect">
            <a:avLst/>
          </a:prstGeom>
        </p:spPr>
      </p:pic>
      <p:pic>
        <p:nvPicPr>
          <p:cNvPr id="13" name="Рисунок 12" descr="мешок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118" y="2357430"/>
            <a:ext cx="1924072" cy="1714512"/>
          </a:xfrm>
          <a:prstGeom prst="rect">
            <a:avLst/>
          </a:prstGeom>
        </p:spPr>
      </p:pic>
      <p:pic>
        <p:nvPicPr>
          <p:cNvPr id="14" name="Рисунок 13" descr="шахта.jpg"/>
          <p:cNvPicPr>
            <a:picLocks noChangeAspect="1"/>
          </p:cNvPicPr>
          <p:nvPr/>
        </p:nvPicPr>
        <p:blipFill>
          <a:blip r:embed="rId9"/>
          <a:srcRect l="3289" t="6787" r="4605" b="8370"/>
          <a:stretch>
            <a:fillRect/>
          </a:stretch>
        </p:blipFill>
        <p:spPr>
          <a:xfrm>
            <a:off x="714348" y="2285992"/>
            <a:ext cx="2000264" cy="1785950"/>
          </a:xfrm>
          <a:prstGeom prst="rect">
            <a:avLst/>
          </a:prstGeom>
        </p:spPr>
      </p:pic>
      <p:pic>
        <p:nvPicPr>
          <p:cNvPr id="15" name="Рисунок 14" descr="шапка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818" y="500043"/>
            <a:ext cx="2090736" cy="1785950"/>
          </a:xfrm>
          <a:prstGeom prst="rect">
            <a:avLst/>
          </a:prstGeom>
        </p:spPr>
      </p:pic>
      <p:pic>
        <p:nvPicPr>
          <p:cNvPr id="16" name="Рисунок 15" descr="шахматы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380" y="4286256"/>
            <a:ext cx="2125452" cy="1595858"/>
          </a:xfrm>
          <a:prstGeom prst="rect">
            <a:avLst/>
          </a:prstGeom>
        </p:spPr>
      </p:pic>
      <p:pic>
        <p:nvPicPr>
          <p:cNvPr id="17" name="Рисунок 16" descr="шуба.jpg"/>
          <p:cNvPicPr>
            <a:picLocks noChangeAspect="1"/>
          </p:cNvPicPr>
          <p:nvPr/>
        </p:nvPicPr>
        <p:blipFill>
          <a:blip r:embed="rId12"/>
          <a:srcRect l="47159" t="15707" b="13612"/>
          <a:stretch>
            <a:fillRect/>
          </a:stretch>
        </p:blipFill>
        <p:spPr>
          <a:xfrm>
            <a:off x="571472" y="500042"/>
            <a:ext cx="2143140" cy="1857388"/>
          </a:xfrm>
          <a:prstGeom prst="rect">
            <a:avLst/>
          </a:prstGeom>
        </p:spPr>
      </p:pic>
      <p:pic>
        <p:nvPicPr>
          <p:cNvPr id="18" name="Рисунок 17" descr="60c491152b0153c08a45f6c26e45a6f3_opt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9586" y="642918"/>
            <a:ext cx="928694" cy="928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7554" y="642939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Вершина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4357686" y="6429396"/>
            <a:ext cx="142876" cy="28572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c491152b0153c08a45f6c26e45a6f3_op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1000108"/>
            <a:ext cx="1047750" cy="1047750"/>
          </a:xfrm>
          <a:prstGeom prst="rect">
            <a:avLst/>
          </a:prstGeom>
        </p:spPr>
      </p:pic>
      <p:pic>
        <p:nvPicPr>
          <p:cNvPr id="3" name="Рисунок 2" descr="0_c2e07_9acd6c9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97" y="142852"/>
            <a:ext cx="1524003" cy="1490475"/>
          </a:xfrm>
          <a:prstGeom prst="rect">
            <a:avLst/>
          </a:prstGeom>
        </p:spPr>
      </p:pic>
      <p:pic>
        <p:nvPicPr>
          <p:cNvPr id="4" name="Рисунок 3" descr="шап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44559"/>
            <a:ext cx="2143140" cy="21179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1500174"/>
            <a:ext cx="3214710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14298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142984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429000"/>
            <a:ext cx="3214710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14324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14324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143512"/>
            <a:ext cx="321471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92919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4929198"/>
            <a:ext cx="71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bced4eb45c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2428868"/>
            <a:ext cx="2326111" cy="20716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Рисунок 15" descr="шёлковый шарф.jpg"/>
          <p:cNvPicPr>
            <a:picLocks noChangeAspect="1"/>
          </p:cNvPicPr>
          <p:nvPr/>
        </p:nvPicPr>
        <p:blipFill>
          <a:blip r:embed="rId7"/>
          <a:srcRect b="11207"/>
          <a:stretch>
            <a:fillRect/>
          </a:stretch>
        </p:blipFill>
        <p:spPr>
          <a:xfrm>
            <a:off x="857224" y="4572008"/>
            <a:ext cx="2281239" cy="19621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" name="Рисунок 18" descr="зме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6776" y="3286124"/>
            <a:ext cx="595309" cy="566839"/>
          </a:xfrm>
          <a:prstGeom prst="rect">
            <a:avLst/>
          </a:prstGeom>
        </p:spPr>
      </p:pic>
      <p:pic>
        <p:nvPicPr>
          <p:cNvPr id="21" name="Рисунок 20" descr="зме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6776" y="3357562"/>
            <a:ext cx="570191" cy="542921"/>
          </a:xfrm>
          <a:prstGeom prst="rect">
            <a:avLst/>
          </a:prstGeom>
        </p:spPr>
      </p:pic>
      <p:pic>
        <p:nvPicPr>
          <p:cNvPr id="22" name="Рисунок 21" descr="зме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6776" y="3357562"/>
            <a:ext cx="570192" cy="54292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156 -0.01088 -0.0033 -0.02361 -0.00712 -0.03357 C -0.01267 -0.04792 -0.00625 -0.025 -0.01198 -0.04792 C -0.01476 -0.05903 -0.01649 -0.0713 -0.02153 -0.08125 C -0.02379 -0.0919 -0.03073 -0.10278 -0.03577 -0.11111 C -0.04392 -0.12523 -0.04983 -0.14306 -0.05955 -0.15556 C -0.0632 -0.16528 -0.06702 -0.17477 -0.07379 -0.18102 C -0.07778 -0.18912 -0.08316 -0.19792 -0.0882 -0.20486 C -0.09653 -0.2162 -0.08663 -0.19884 -0.09531 -0.21273 C -0.09722 -0.21574 -0.09792 -0.21945 -0.1 -0.22222 C -0.10642 -0.23056 -0.11441 -0.23866 -0.12153 -0.24607 C -0.12604 -0.2507 -0.13125 -0.25417 -0.13577 -0.2588 C -0.14063 -0.26389 -0.15382 -0.27546 -0.15955 -0.27778 C -0.16424 -0.28195 -0.16875 -0.28611 -0.17379 -0.28889 C -0.17535 -0.28982 -0.17708 -0.28982 -0.17865 -0.29051 C -0.18108 -0.29144 -0.18577 -0.29375 -0.18577 -0.29375 C -0.19306 -0.3007 -0.20347 -0.30162 -0.21198 -0.30486 C -0.22795 -0.31111 -0.24288 -0.3169 -0.25955 -0.31921 C -0.28993 -0.32963 -0.3224 -0.33519 -0.35365 -0.33982 C -0.38438 -0.35417 -0.41875 -0.34213 -0.45122 -0.34144 C -0.4592 -0.33426 -0.46997 -0.3331 -0.47865 -0.32546 C -0.48715 -0.30787 -0.47396 -0.3338 -0.48455 -0.31759 C -0.48733 -0.3132 -0.48924 -0.30787 -0.49167 -0.30324 C -0.49323 -0.3 -0.49653 -0.29375 -0.49653 -0.29375 C -0.49948 -0.27963 -0.49514 -0.29861 -0.5 -0.28426 C -0.50243 -0.27708 -0.50365 -0.26921 -0.5059 -0.26204 " pathEditMode="relative" ptsTypes="fffffffffffffffffffffffff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33333E-6 C -0.00036 -0.00694 -0.00053 -0.01389 -0.00122 -0.02083 C -0.00174 -0.02569 -0.00574 -0.03218 -0.00713 -0.03495 C -0.01633 -0.05347 -0.02883 -0.06157 -0.04411 -0.06829 C -0.05365 -0.07708 -0.06754 -0.07986 -0.07865 -0.08426 C -0.09636 -0.0912 -0.11442 -0.09653 -0.13213 -0.10324 C -0.14254 -0.10718 -0.14827 -0.10972 -0.15956 -0.11111 C -0.1757 -0.11667 -0.19411 -0.11852 -0.21077 -0.12083 C -0.21876 -0.12315 -0.2264 -0.12431 -0.23456 -0.12546 C -0.2981 -0.125 -0.36147 -0.125 -0.42501 -0.12384 C -0.43838 -0.12361 -0.44983 -0.11065 -0.46199 -0.10648 C -0.46667 -0.10208 -0.47188 -0.09792 -0.47744 -0.09537 C -0.47987 -0.09329 -0.48213 -0.09097 -0.48456 -0.08889 C -0.48577 -0.08773 -0.4882 -0.08588 -0.4882 -0.08588 C -0.48976 -0.08264 -0.49167 -0.07986 -0.49289 -0.07639 C -0.49532 -0.06944 -0.49584 -0.06366 -0.49879 -0.05718 C -0.50053 -0.04792 -0.50244 -0.03935 -0.50487 -0.03032 C -0.50608 -0.02569 -0.50834 -0.01597 -0.50834 -0.01597 C -0.50956 0.01227 -0.50626 0.00324 -0.51077 0.01412 " pathEditMode="relative" ptsTypes="ffffffffffffffffff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C -0.00122 -0.00162 -0.00261 -0.00301 -0.00365 -0.00486 C -0.00435 -0.00625 -0.004 -0.00833 -0.00487 -0.00949 C -0.00574 -0.01065 -0.01303 -0.0169 -0.01546 -0.01898 C -0.02032 -0.02315 -0.02501 -0.02755 -0.02987 -0.03171 C -0.03369 -0.03495 -0.03855 -0.03472 -0.04289 -0.03657 C -0.04914 -0.03935 -0.05556 -0.04236 -0.06199 -0.04445 C -0.06772 -0.04977 -0.07536 -0.05093 -0.08213 -0.05232 C -0.09549 -0.05833 -0.10851 -0.05926 -0.12258 -0.06042 C -0.14254 -0.06574 -0.13681 -0.0632 -0.17154 -0.06204 C -0.1849 -0.05833 -0.19949 -0.05579 -0.2132 -0.05394 C -0.22171 -0.05093 -0.22935 -0.05023 -0.2382 -0.04931 C -0.25018 -0.04514 -0.2639 -0.04306 -0.27622 -0.0412 C -0.28386 -0.03634 -0.29202 -0.03519 -0.30001 -0.03171 C -0.30608 -0.02894 -0.31181 -0.02593 -0.31789 -0.02384 C -0.32692 -0.01644 -0.33751 -0.01065 -0.34758 -0.00648 C -0.35157 -0.00278 -0.35487 -0.00162 -0.35956 -2.59259E-6 C -0.36459 0.00648 -0.37206 0.00972 -0.37865 0.01273 C -0.38733 0.01667 -0.37935 0.01458 -0.3882 0.0206 C -0.38959 0.02153 -0.39133 0.02153 -0.39289 0.02222 C -0.39775 0.02477 -0.40105 0.0294 -0.40591 0.03171 C -0.41355 0.03935 -0.42067 0.04838 -0.42865 0.05555 C -0.42987 0.05764 -0.43108 0.05972 -0.43213 0.0618 C -0.43386 0.06505 -0.43699 0.0713 -0.43699 0.0713 C -0.43976 0.08611 -0.44497 0.09606 -0.45001 0.10949 C -0.45331 0.11805 -0.45643 0.12708 -0.46077 0.13495 C -0.46286 0.14282 -0.46459 0.14653 -0.46911 0.15231 C -0.47292 0.16227 -0.47848 0.17037 -0.48334 0.1794 C -0.48647 0.18518 -0.48786 0.19005 -0.49167 0.19514 C -0.49341 0.20231 -0.49688 0.2081 -0.50001 0.21435 C -0.5007 0.21597 -0.50244 0.21898 -0.50244 0.21898 C -0.50417 0.22569 -0.50661 0.23102 -0.50834 0.23796 C -0.51008 0.24468 -0.51581 0.25255 -0.5132 0.26018 " pathEditMode="relative" ptsTypes="ffffffffffffffffffffffffffffffff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550</Words>
  <Application>Microsoft Office PowerPoint</Application>
  <PresentationFormat>Экран (4:3)</PresentationFormat>
  <Paragraphs>141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Развитие фонетико-фонематического восприятия. Звук 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Используемые источники.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фонетико-фонематического восприятия. Звук Ш</dc:title>
  <dc:creator>User</dc:creator>
  <cp:lastModifiedBy>User</cp:lastModifiedBy>
  <cp:revision>199</cp:revision>
  <dcterms:created xsi:type="dcterms:W3CDTF">2015-11-19T06:47:36Z</dcterms:created>
  <dcterms:modified xsi:type="dcterms:W3CDTF">2015-12-14T08:40:24Z</dcterms:modified>
</cp:coreProperties>
</file>